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9"/>
  </p:notesMasterIdLst>
  <p:sldIdLst>
    <p:sldId id="306" r:id="rId2"/>
    <p:sldId id="307" r:id="rId3"/>
    <p:sldId id="319" r:id="rId4"/>
    <p:sldId id="308" r:id="rId5"/>
    <p:sldId id="309" r:id="rId6"/>
    <p:sldId id="313" r:id="rId7"/>
    <p:sldId id="314" r:id="rId8"/>
    <p:sldId id="315" r:id="rId9"/>
    <p:sldId id="301" r:id="rId10"/>
    <p:sldId id="317" r:id="rId11"/>
    <p:sldId id="318" r:id="rId12"/>
    <p:sldId id="316" r:id="rId13"/>
    <p:sldId id="320" r:id="rId14"/>
    <p:sldId id="321" r:id="rId15"/>
    <p:sldId id="322" r:id="rId16"/>
    <p:sldId id="323" r:id="rId17"/>
    <p:sldId id="263" r:id="rId18"/>
  </p:sldIdLst>
  <p:sldSz cx="9144000" cy="5715000" type="screen16x10"/>
  <p:notesSz cx="6858000" cy="9144000"/>
  <p:defaultTextStyle>
    <a:defPPr>
      <a:defRPr lang="en-US"/>
    </a:defPPr>
    <a:lvl1pPr marL="0" algn="l" defTabSz="408144" rtl="0" eaLnBrk="1" latinLnBrk="0" hangingPunct="1">
      <a:defRPr sz="1600" kern="1200">
        <a:solidFill>
          <a:schemeClr val="tx1"/>
        </a:solidFill>
        <a:latin typeface="+mn-lt"/>
        <a:ea typeface="+mn-ea"/>
        <a:cs typeface="+mn-cs"/>
      </a:defRPr>
    </a:lvl1pPr>
    <a:lvl2pPr marL="408144" algn="l" defTabSz="408144" rtl="0" eaLnBrk="1" latinLnBrk="0" hangingPunct="1">
      <a:defRPr sz="1600" kern="1200">
        <a:solidFill>
          <a:schemeClr val="tx1"/>
        </a:solidFill>
        <a:latin typeface="+mn-lt"/>
        <a:ea typeface="+mn-ea"/>
        <a:cs typeface="+mn-cs"/>
      </a:defRPr>
    </a:lvl2pPr>
    <a:lvl3pPr marL="816289" algn="l" defTabSz="408144" rtl="0" eaLnBrk="1" latinLnBrk="0" hangingPunct="1">
      <a:defRPr sz="1600" kern="1200">
        <a:solidFill>
          <a:schemeClr val="tx1"/>
        </a:solidFill>
        <a:latin typeface="+mn-lt"/>
        <a:ea typeface="+mn-ea"/>
        <a:cs typeface="+mn-cs"/>
      </a:defRPr>
    </a:lvl3pPr>
    <a:lvl4pPr marL="1224433" algn="l" defTabSz="408144" rtl="0" eaLnBrk="1" latinLnBrk="0" hangingPunct="1">
      <a:defRPr sz="1600" kern="1200">
        <a:solidFill>
          <a:schemeClr val="tx1"/>
        </a:solidFill>
        <a:latin typeface="+mn-lt"/>
        <a:ea typeface="+mn-ea"/>
        <a:cs typeface="+mn-cs"/>
      </a:defRPr>
    </a:lvl4pPr>
    <a:lvl5pPr marL="1632578" algn="l" defTabSz="408144" rtl="0" eaLnBrk="1" latinLnBrk="0" hangingPunct="1">
      <a:defRPr sz="1600" kern="1200">
        <a:solidFill>
          <a:schemeClr val="tx1"/>
        </a:solidFill>
        <a:latin typeface="+mn-lt"/>
        <a:ea typeface="+mn-ea"/>
        <a:cs typeface="+mn-cs"/>
      </a:defRPr>
    </a:lvl5pPr>
    <a:lvl6pPr marL="2040723" algn="l" defTabSz="408144" rtl="0" eaLnBrk="1" latinLnBrk="0" hangingPunct="1">
      <a:defRPr sz="1600" kern="1200">
        <a:solidFill>
          <a:schemeClr val="tx1"/>
        </a:solidFill>
        <a:latin typeface="+mn-lt"/>
        <a:ea typeface="+mn-ea"/>
        <a:cs typeface="+mn-cs"/>
      </a:defRPr>
    </a:lvl6pPr>
    <a:lvl7pPr marL="2448867" algn="l" defTabSz="408144" rtl="0" eaLnBrk="1" latinLnBrk="0" hangingPunct="1">
      <a:defRPr sz="1600" kern="1200">
        <a:solidFill>
          <a:schemeClr val="tx1"/>
        </a:solidFill>
        <a:latin typeface="+mn-lt"/>
        <a:ea typeface="+mn-ea"/>
        <a:cs typeface="+mn-cs"/>
      </a:defRPr>
    </a:lvl7pPr>
    <a:lvl8pPr marL="2857012" algn="l" defTabSz="408144" rtl="0" eaLnBrk="1" latinLnBrk="0" hangingPunct="1">
      <a:defRPr sz="1600" kern="1200">
        <a:solidFill>
          <a:schemeClr val="tx1"/>
        </a:solidFill>
        <a:latin typeface="+mn-lt"/>
        <a:ea typeface="+mn-ea"/>
        <a:cs typeface="+mn-cs"/>
      </a:defRPr>
    </a:lvl8pPr>
    <a:lvl9pPr marL="3265156" algn="l" defTabSz="408144" rtl="0" eaLnBrk="1" latinLnBrk="0" hangingPunct="1">
      <a:defRPr sz="16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97B29"/>
    <a:srgbClr val="FFD347"/>
    <a:srgbClr val="FFC50D"/>
    <a:srgbClr val="E7B603"/>
    <a:srgbClr val="EA9C00"/>
    <a:srgbClr val="FFCD2D"/>
    <a:srgbClr val="FFC301"/>
    <a:srgbClr val="759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94687" autoAdjust="0"/>
  </p:normalViewPr>
  <p:slideViewPr>
    <p:cSldViewPr snapToGrid="0">
      <p:cViewPr varScale="1">
        <p:scale>
          <a:sx n="149" d="100"/>
          <a:sy n="149" d="100"/>
        </p:scale>
        <p:origin x="-480" y="-96"/>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2-29T00:41:57.146" idx="4">
    <p:pos x="10" y="10"/>
    <p:text>Be careful of villainizing the process of buying anhydrous. This could alienate your audience, most of whom likely do this. Just changing the phrasing could avoid this issue.</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9E283-3B42-48A4-AF6E-DD4ABD38307A}" type="datetimeFigureOut">
              <a:rPr lang="en-US" smtClean="0"/>
              <a:t>9/18/18</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65DC0-E48E-4C92-B937-090F6DCD6B6E}"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816289" rtl="0" eaLnBrk="1" latinLnBrk="0" hangingPunct="1">
      <a:defRPr sz="1000" kern="1200">
        <a:solidFill>
          <a:schemeClr val="tx1"/>
        </a:solidFill>
        <a:latin typeface="+mn-lt"/>
        <a:ea typeface="+mn-ea"/>
        <a:cs typeface="+mn-cs"/>
      </a:defRPr>
    </a:lvl1pPr>
    <a:lvl2pPr marL="408144" algn="l" defTabSz="816289" rtl="0" eaLnBrk="1" latinLnBrk="0" hangingPunct="1">
      <a:defRPr sz="1000" kern="1200">
        <a:solidFill>
          <a:schemeClr val="tx1"/>
        </a:solidFill>
        <a:latin typeface="+mn-lt"/>
        <a:ea typeface="+mn-ea"/>
        <a:cs typeface="+mn-cs"/>
      </a:defRPr>
    </a:lvl2pPr>
    <a:lvl3pPr marL="816289" algn="l" defTabSz="816289" rtl="0" eaLnBrk="1" latinLnBrk="0" hangingPunct="1">
      <a:defRPr sz="1000" kern="1200">
        <a:solidFill>
          <a:schemeClr val="tx1"/>
        </a:solidFill>
        <a:latin typeface="+mn-lt"/>
        <a:ea typeface="+mn-ea"/>
        <a:cs typeface="+mn-cs"/>
      </a:defRPr>
    </a:lvl3pPr>
    <a:lvl4pPr marL="1224433" algn="l" defTabSz="816289" rtl="0" eaLnBrk="1" latinLnBrk="0" hangingPunct="1">
      <a:defRPr sz="1000" kern="1200">
        <a:solidFill>
          <a:schemeClr val="tx1"/>
        </a:solidFill>
        <a:latin typeface="+mn-lt"/>
        <a:ea typeface="+mn-ea"/>
        <a:cs typeface="+mn-cs"/>
      </a:defRPr>
    </a:lvl4pPr>
    <a:lvl5pPr marL="1632578" algn="l" defTabSz="816289" rtl="0" eaLnBrk="1" latinLnBrk="0" hangingPunct="1">
      <a:defRPr sz="1000" kern="1200">
        <a:solidFill>
          <a:schemeClr val="tx1"/>
        </a:solidFill>
        <a:latin typeface="+mn-lt"/>
        <a:ea typeface="+mn-ea"/>
        <a:cs typeface="+mn-cs"/>
      </a:defRPr>
    </a:lvl5pPr>
    <a:lvl6pPr marL="2040723" algn="l" defTabSz="816289" rtl="0" eaLnBrk="1" latinLnBrk="0" hangingPunct="1">
      <a:defRPr sz="1000" kern="1200">
        <a:solidFill>
          <a:schemeClr val="tx1"/>
        </a:solidFill>
        <a:latin typeface="+mn-lt"/>
        <a:ea typeface="+mn-ea"/>
        <a:cs typeface="+mn-cs"/>
      </a:defRPr>
    </a:lvl6pPr>
    <a:lvl7pPr marL="2448867" algn="l" defTabSz="816289" rtl="0" eaLnBrk="1" latinLnBrk="0" hangingPunct="1">
      <a:defRPr sz="1000" kern="1200">
        <a:solidFill>
          <a:schemeClr val="tx1"/>
        </a:solidFill>
        <a:latin typeface="+mn-lt"/>
        <a:ea typeface="+mn-ea"/>
        <a:cs typeface="+mn-cs"/>
      </a:defRPr>
    </a:lvl7pPr>
    <a:lvl8pPr marL="2857012" algn="l" defTabSz="816289" rtl="0" eaLnBrk="1" latinLnBrk="0" hangingPunct="1">
      <a:defRPr sz="1000" kern="1200">
        <a:solidFill>
          <a:schemeClr val="tx1"/>
        </a:solidFill>
        <a:latin typeface="+mn-lt"/>
        <a:ea typeface="+mn-ea"/>
        <a:cs typeface="+mn-cs"/>
      </a:defRPr>
    </a:lvl8pPr>
    <a:lvl9pPr marL="3265156" algn="l" defTabSz="816289"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1</a:t>
            </a:fld>
            <a:endParaRPr lang="en-US"/>
          </a:p>
        </p:txBody>
      </p:sp>
    </p:spTree>
    <p:extLst>
      <p:ext uri="{BB962C8B-B14F-4D97-AF65-F5344CB8AC3E}">
        <p14:creationId xmlns:p14="http://schemas.microsoft.com/office/powerpoint/2010/main" val="285675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1765DC0-E48E-4C92-B937-090F6DCD6B6E}" type="slidenum">
              <a:rPr lang="en-US" smtClean="0"/>
              <a:t>17</a:t>
            </a:fld>
            <a:endParaRPr lang="en-US"/>
          </a:p>
        </p:txBody>
      </p:sp>
    </p:spTree>
    <p:extLst>
      <p:ext uri="{BB962C8B-B14F-4D97-AF65-F5344CB8AC3E}">
        <p14:creationId xmlns:p14="http://schemas.microsoft.com/office/powerpoint/2010/main" val="385241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that </a:t>
            </a:r>
            <a:r>
              <a:rPr lang="en-US" dirty="0" err="1" smtClean="0"/>
              <a:t>wasn</a:t>
            </a:r>
            <a:r>
              <a:rPr lang="fr-FR" dirty="0" smtClean="0"/>
              <a:t>’</a:t>
            </a:r>
            <a:r>
              <a:rPr lang="en-US" dirty="0" smtClean="0"/>
              <a:t>t complicated enough, I added a 6</a:t>
            </a:r>
            <a:r>
              <a:rPr lang="en-US" baseline="30000" dirty="0" smtClean="0"/>
              <a:t>th</a:t>
            </a:r>
            <a:r>
              <a:rPr lang="en-US" dirty="0" smtClean="0"/>
              <a:t> question. For</a:t>
            </a:r>
            <a:r>
              <a:rPr lang="en-US" baseline="0" dirty="0" smtClean="0"/>
              <a:t> all our problems Rural Iowa is still where I want to live and it still has resources and </a:t>
            </a:r>
            <a:r>
              <a:rPr lang="en-US" baseline="0" dirty="0" err="1" smtClean="0"/>
              <a:t>oppertunities</a:t>
            </a:r>
            <a:r>
              <a:rPr lang="en-US" baseline="0" dirty="0" smtClean="0"/>
              <a:t>. My vision is an abundant landscape that provides not just corn, soy, and livestock. but also wild places for hiking and canoeing, abundant wildlife for hunting and </a:t>
            </a:r>
            <a:r>
              <a:rPr lang="en-US" baseline="0" dirty="0" err="1" smtClean="0"/>
              <a:t>birdwatching</a:t>
            </a:r>
            <a:r>
              <a:rPr lang="en-US" baseline="0" dirty="0" smtClean="0"/>
              <a:t>, one with communities diverse enough to support locally grown farming ventures and large enough and young enough  to meet the workforce shortage facing our state. To describe how grazing can help achieve my vision I started with this question….</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3</a:t>
            </a:fld>
            <a:endParaRPr lang="en-US"/>
          </a:p>
        </p:txBody>
      </p:sp>
    </p:spTree>
    <p:extLst>
      <p:ext uri="{BB962C8B-B14F-4D97-AF65-F5344CB8AC3E}">
        <p14:creationId xmlns:p14="http://schemas.microsoft.com/office/powerpoint/2010/main" val="251293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I’ve found that the most important part of having a vision or developing a strategy to improve a system,</a:t>
            </a:r>
            <a:r>
              <a:rPr lang="en-US" baseline="0" dirty="0" smtClean="0"/>
              <a:t> is first to understand where you are, how you got there, and how your current system works. This diagram does a good job of helping us understand the good intensions of our farm bill along with the negative unintended consequences they have had on our landscape.</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4</a:t>
            </a:fld>
            <a:endParaRPr lang="en-US"/>
          </a:p>
        </p:txBody>
      </p:sp>
    </p:spTree>
    <p:extLst>
      <p:ext uri="{BB962C8B-B14F-4D97-AF65-F5344CB8AC3E}">
        <p14:creationId xmlns:p14="http://schemas.microsoft.com/office/powerpoint/2010/main" val="84013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Iowa’s climate and soil combined have made us possibly</a:t>
            </a:r>
            <a:r>
              <a:rPr lang="en-US" baseline="0" dirty="0" smtClean="0"/>
              <a:t> the best place in the world to raise corn. With technology, cheap fossil fuel, and subsidies we can now raise corn on land that our ancestors would never dream of farming. But just because you can do something </a:t>
            </a:r>
            <a:r>
              <a:rPr lang="en-US" baseline="0" dirty="0" err="1" smtClean="0"/>
              <a:t>doesn</a:t>
            </a:r>
            <a:r>
              <a:rPr lang="fr-FR" baseline="0" dirty="0" smtClean="0"/>
              <a:t>’</a:t>
            </a:r>
            <a:r>
              <a:rPr lang="en-US" baseline="0" dirty="0" smtClean="0"/>
              <a:t>t mean you should. The result is we have lost the </a:t>
            </a:r>
            <a:r>
              <a:rPr lang="en-US" baseline="0" dirty="0" err="1" smtClean="0"/>
              <a:t>perineal</a:t>
            </a:r>
            <a:r>
              <a:rPr lang="en-US" baseline="0" dirty="0" smtClean="0"/>
              <a:t> cover and </a:t>
            </a:r>
            <a:r>
              <a:rPr lang="en-US" baseline="0" dirty="0" err="1" smtClean="0"/>
              <a:t>divesity</a:t>
            </a:r>
            <a:r>
              <a:rPr lang="en-US" baseline="0" dirty="0" smtClean="0"/>
              <a:t> of our landscape…</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5</a:t>
            </a:fld>
            <a:endParaRPr lang="en-US"/>
          </a:p>
        </p:txBody>
      </p:sp>
    </p:spTree>
    <p:extLst>
      <p:ext uri="{BB962C8B-B14F-4D97-AF65-F5344CB8AC3E}">
        <p14:creationId xmlns:p14="http://schemas.microsoft.com/office/powerpoint/2010/main" val="307221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unintended consequences of these well intended policies have</a:t>
            </a:r>
            <a:r>
              <a:rPr lang="en-US" baseline="0" dirty="0" smtClean="0"/>
              <a:t> resulted in marginal land (pasture, hay ground, </a:t>
            </a:r>
            <a:r>
              <a:rPr lang="en-US" baseline="0" dirty="0" err="1" smtClean="0"/>
              <a:t>crp</a:t>
            </a:r>
            <a:r>
              <a:rPr lang="en-US" baseline="0" dirty="0" smtClean="0"/>
              <a:t>) being converted to crop production. Here’s the problem…</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6</a:t>
            </a:fld>
            <a:endParaRPr lang="en-US"/>
          </a:p>
        </p:txBody>
      </p:sp>
    </p:spTree>
    <p:extLst>
      <p:ext uri="{BB962C8B-B14F-4D97-AF65-F5344CB8AC3E}">
        <p14:creationId xmlns:p14="http://schemas.microsoft.com/office/powerpoint/2010/main" val="214341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current system has removed </a:t>
            </a:r>
            <a:r>
              <a:rPr lang="en-US" baseline="0" dirty="0" err="1" smtClean="0"/>
              <a:t>perineal</a:t>
            </a:r>
            <a:r>
              <a:rPr lang="en-US" baseline="0" dirty="0" smtClean="0"/>
              <a:t> cover from our landscape. As we lose cover nature loses her ability to protect our water and the habitat she needs to maintain a healthy ecosystem- a landscape that is out of balance. To regenerate our land and communities we have to regenerate our Natural resources. I believe doing this creates an incentive for people to move to and visit our rural communities. As this happens I believe there will be real </a:t>
            </a:r>
            <a:r>
              <a:rPr lang="en-US" baseline="0" dirty="0" err="1" smtClean="0"/>
              <a:t>oppertunities</a:t>
            </a:r>
            <a:r>
              <a:rPr lang="en-US" baseline="0" dirty="0" smtClean="0"/>
              <a:t> for successful small scale diverse farming enterprises</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7</a:t>
            </a:fld>
            <a:endParaRPr lang="en-US"/>
          </a:p>
        </p:txBody>
      </p:sp>
    </p:spTree>
    <p:extLst>
      <p:ext uri="{BB962C8B-B14F-4D97-AF65-F5344CB8AC3E}">
        <p14:creationId xmlns:p14="http://schemas.microsoft.com/office/powerpoint/2010/main" val="106417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vision is livestock and grazing can be a leverage point to creating a more verdant and diverse landscape in our state. with the right approach good grazing can be a powerful tool in regenerating our natural </a:t>
            </a:r>
            <a:r>
              <a:rPr lang="en-US" baseline="0" dirty="0" err="1" smtClean="0"/>
              <a:t>resouces</a:t>
            </a:r>
            <a:r>
              <a:rPr lang="en-US" baseline="0" dirty="0" smtClean="0"/>
              <a:t>, farm incomes, rural economic development </a:t>
            </a:r>
            <a:r>
              <a:rPr lang="en-US" baseline="0" dirty="0" err="1" smtClean="0"/>
              <a:t>oppertunities</a:t>
            </a:r>
            <a:r>
              <a:rPr lang="en-US" baseline="0" dirty="0" smtClean="0"/>
              <a:t> and ultimately create real </a:t>
            </a:r>
            <a:r>
              <a:rPr lang="en-US" baseline="0" dirty="0" err="1" smtClean="0"/>
              <a:t>oppertunities</a:t>
            </a:r>
            <a:r>
              <a:rPr lang="en-US" baseline="0" dirty="0" smtClean="0"/>
              <a:t> for young people wanting to start farming, return to a family operation, or simply enjoy the quality of life that rural Iowa still has the potential to provide. </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8</a:t>
            </a:fld>
            <a:endParaRPr lang="en-US"/>
          </a:p>
        </p:txBody>
      </p:sp>
    </p:spTree>
    <p:extLst>
      <p:ext uri="{BB962C8B-B14F-4D97-AF65-F5344CB8AC3E}">
        <p14:creationId xmlns:p14="http://schemas.microsoft.com/office/powerpoint/2010/main" val="163590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resources Iowa Agriculture has become dependent upon are either running out Rock Phosphate or becoming very expensive and harder to get out of the ground: Fossil Fuel that we depend upon for our diesel, chemicals, nitrogen, etc…The beauty of livestock is they can recycle these nutrients back on the land for you while rapidly improving the health of your soil at the same time. A good friend says it best “once we remember cattle have legs we wont need feedlots’  My vision is that over time we decentralize our livestock industry both with more smaller scale feeding operations that graze calves longer on crop residue and both summer and winter cover crops. But also through custom grazing </a:t>
            </a:r>
            <a:r>
              <a:rPr lang="en-US" baseline="0" dirty="0" err="1" smtClean="0"/>
              <a:t>oppertunities</a:t>
            </a:r>
            <a:r>
              <a:rPr lang="en-US" baseline="0" dirty="0" smtClean="0"/>
              <a:t> where a larger feedlot would contract with a beginning producer to custom graze calves to heavier weights to reduce stress.</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9</a:t>
            </a:fld>
            <a:endParaRPr lang="en-US"/>
          </a:p>
        </p:txBody>
      </p:sp>
    </p:spTree>
    <p:extLst>
      <p:ext uri="{BB962C8B-B14F-4D97-AF65-F5344CB8AC3E}">
        <p14:creationId xmlns:p14="http://schemas.microsoft.com/office/powerpoint/2010/main" val="135679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Staying in business </a:t>
            </a:r>
            <a:r>
              <a:rPr lang="en-US" dirty="0" err="1" smtClean="0"/>
              <a:t>isnt</a:t>
            </a:r>
            <a:r>
              <a:rPr lang="en-US" dirty="0" smtClean="0"/>
              <a:t> all about growth. It’s also about meeting consumer demand to maintain market share. </a:t>
            </a:r>
            <a:r>
              <a:rPr lang="en-US" dirty="0" err="1" smtClean="0"/>
              <a:t>Walmart</a:t>
            </a:r>
            <a:r>
              <a:rPr lang="en-US" baseline="0" dirty="0" smtClean="0"/>
              <a:t> wants to remove one </a:t>
            </a:r>
            <a:r>
              <a:rPr lang="en-US" baseline="0" dirty="0" err="1" smtClean="0"/>
              <a:t>gigaton</a:t>
            </a:r>
            <a:r>
              <a:rPr lang="en-US" baseline="0" dirty="0" smtClean="0"/>
              <a:t> of Carbon From its supply chain by 2030. To achieve this Iowa’s Farmers will have to reduce Fossil Fuel use (chemicals, diesel, N) all require fossil fuel and increase practices that sequester C: Nature is give and take &amp; ruminants create </a:t>
            </a:r>
            <a:r>
              <a:rPr lang="en-US" baseline="0" dirty="0" err="1" smtClean="0"/>
              <a:t>pleanty</a:t>
            </a:r>
            <a:r>
              <a:rPr lang="en-US" baseline="0" dirty="0" smtClean="0"/>
              <a:t> of methane. However, </a:t>
            </a:r>
            <a:r>
              <a:rPr lang="en-US" baseline="0" dirty="0" err="1" smtClean="0"/>
              <a:t>Perineal</a:t>
            </a:r>
            <a:r>
              <a:rPr lang="en-US" baseline="0" dirty="0" smtClean="0"/>
              <a:t> Forage, cover crops, and ideally planting trees, &amp; protecting the trees we still have instead of converting them to crops to create Carbon sinks that more than offset the methane produced by ruminants- cant just blame cattle for this includes sheep, goats, deer, giraffes, antelope, some kangaroos…. Second, Costco and McDonalds have stated that they want antibiotic free beef within the next ten years. The natural instinct of a ruminant is to graze. Allowing animals to express their natural instincts reduces stress and when you reduce stress you reduce the need for antibiotics. Having the forage resources to help </a:t>
            </a:r>
            <a:r>
              <a:rPr lang="en-US" baseline="0" dirty="0" err="1" smtClean="0"/>
              <a:t>Iowas</a:t>
            </a:r>
            <a:r>
              <a:rPr lang="en-US" baseline="0" dirty="0" smtClean="0"/>
              <a:t> farmers graze calves to 900 to 1000# instead of 500# will reduce costs and increase demand for our cattle</a:t>
            </a:r>
            <a:endParaRPr lang="en-US" dirty="0"/>
          </a:p>
        </p:txBody>
      </p:sp>
      <p:sp>
        <p:nvSpPr>
          <p:cNvPr id="4" name="Slide Number Placeholder 3"/>
          <p:cNvSpPr>
            <a:spLocks noGrp="1"/>
          </p:cNvSpPr>
          <p:nvPr>
            <p:ph type="sldNum" sz="quarter" idx="10"/>
          </p:nvPr>
        </p:nvSpPr>
        <p:spPr/>
        <p:txBody>
          <a:bodyPr/>
          <a:lstStyle/>
          <a:p>
            <a:fld id="{71765DC0-E48E-4C92-B937-090F6DCD6B6E}" type="slidenum">
              <a:rPr lang="en-US" smtClean="0"/>
              <a:t>10</a:t>
            </a:fld>
            <a:endParaRPr lang="en-US"/>
          </a:p>
        </p:txBody>
      </p:sp>
    </p:spTree>
    <p:extLst>
      <p:ext uri="{BB962C8B-B14F-4D97-AF65-F5344CB8AC3E}">
        <p14:creationId xmlns:p14="http://schemas.microsoft.com/office/powerpoint/2010/main" val="28032336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2.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7" y="1122456"/>
            <a:ext cx="7667244" cy="67236"/>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7" y="3583081"/>
            <a:ext cx="7667244" cy="67236"/>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7" y="1237316"/>
            <a:ext cx="7667244" cy="22860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2" y="3390770"/>
            <a:ext cx="810678" cy="900751"/>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193520"/>
            <a:ext cx="7475220" cy="2529840"/>
          </a:xfrm>
        </p:spPr>
        <p:txBody>
          <a:bodyPr anchor="ctr">
            <a:noAutofit/>
          </a:bodyPr>
          <a:lstStyle>
            <a:lvl1pPr algn="l">
              <a:lnSpc>
                <a:spcPct val="80000"/>
              </a:lnSpc>
              <a:defRPr sz="8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802387" y="3657600"/>
            <a:ext cx="5918454" cy="891540"/>
          </a:xfrm>
        </p:spPr>
        <p:txBody>
          <a:bodyPr>
            <a:normAutofit/>
          </a:bodyPr>
          <a:lstStyle>
            <a:lvl1pPr marL="0" indent="0" algn="l">
              <a:buNone/>
              <a:defRPr sz="2000">
                <a:solidFill>
                  <a:schemeClr val="tx1"/>
                </a:solidFill>
              </a:defRPr>
            </a:lvl1pPr>
            <a:lvl2pPr marL="408144" indent="0" algn="ctr">
              <a:buNone/>
              <a:defRPr sz="2000"/>
            </a:lvl2pPr>
            <a:lvl3pPr marL="816289" indent="0" algn="ctr">
              <a:buNone/>
              <a:defRPr sz="2000"/>
            </a:lvl3pPr>
            <a:lvl4pPr marL="1224433" indent="0" algn="ctr">
              <a:buNone/>
              <a:defRPr sz="1800"/>
            </a:lvl4pPr>
            <a:lvl5pPr marL="1632578" indent="0" algn="ctr">
              <a:buNone/>
              <a:defRPr sz="1800"/>
            </a:lvl5pPr>
            <a:lvl6pPr marL="2040723" indent="0" algn="ctr">
              <a:buNone/>
              <a:defRPr sz="1800"/>
            </a:lvl6pPr>
            <a:lvl7pPr marL="2448867" indent="0" algn="ctr">
              <a:buNone/>
              <a:defRPr sz="1800"/>
            </a:lvl7pPr>
            <a:lvl8pPr marL="2857012" indent="0" algn="ctr">
              <a:buNone/>
              <a:defRPr sz="1800"/>
            </a:lvl8pPr>
            <a:lvl9pPr marL="3265156"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194551" y="3574446"/>
            <a:ext cx="895401" cy="533400"/>
          </a:xfrm>
        </p:spPr>
        <p:txBody>
          <a:bodyPr/>
          <a:lstStyle>
            <a:lvl1pPr>
              <a:defRPr sz="2500"/>
            </a:lvl1p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444500"/>
            <a:ext cx="1914525" cy="469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0102" y="444500"/>
            <a:ext cx="5629275" cy="469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098324"/>
            <a:ext cx="9144000" cy="1616676"/>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021080"/>
            <a:ext cx="6960870" cy="2933700"/>
          </a:xfrm>
        </p:spPr>
        <p:txBody>
          <a:bodyPr anchor="ctr">
            <a:normAutofit/>
          </a:bodyPr>
          <a:lstStyle>
            <a:lvl1pPr>
              <a:lnSpc>
                <a:spcPct val="80000"/>
              </a:lnSpc>
              <a:defRPr sz="7100" b="0"/>
            </a:lvl1pPr>
          </a:lstStyle>
          <a:p>
            <a:r>
              <a:rPr lang="en-US"/>
              <a:t>Click to edit Master title style</a:t>
            </a:r>
          </a:p>
        </p:txBody>
      </p:sp>
      <p:sp>
        <p:nvSpPr>
          <p:cNvPr id="3" name="Text Placeholder 2"/>
          <p:cNvSpPr>
            <a:spLocks noGrp="1"/>
          </p:cNvSpPr>
          <p:nvPr>
            <p:ph type="body" idx="1"/>
          </p:nvPr>
        </p:nvSpPr>
        <p:spPr>
          <a:xfrm>
            <a:off x="1624332" y="4183380"/>
            <a:ext cx="6789420" cy="889000"/>
          </a:xfrm>
        </p:spPr>
        <p:txBody>
          <a:bodyPr anchor="t">
            <a:normAutofit/>
          </a:bodyPr>
          <a:lstStyle>
            <a:lvl1pPr marL="0" indent="0">
              <a:buNone/>
              <a:defRPr sz="1800">
                <a:solidFill>
                  <a:schemeClr val="tx1"/>
                </a:solidFill>
              </a:defRPr>
            </a:lvl1pPr>
            <a:lvl2pPr marL="408144" indent="0">
              <a:buNone/>
              <a:defRPr sz="1600">
                <a:solidFill>
                  <a:schemeClr val="tx1">
                    <a:tint val="75000"/>
                  </a:schemeClr>
                </a:solidFill>
              </a:defRPr>
            </a:lvl2pPr>
            <a:lvl3pPr marL="816289" indent="0">
              <a:buNone/>
              <a:defRPr sz="1500">
                <a:solidFill>
                  <a:schemeClr val="tx1">
                    <a:tint val="75000"/>
                  </a:schemeClr>
                </a:solidFill>
              </a:defRPr>
            </a:lvl3pPr>
            <a:lvl4pPr marL="1224433" indent="0">
              <a:buNone/>
              <a:defRPr sz="1300">
                <a:solidFill>
                  <a:schemeClr val="tx1">
                    <a:tint val="75000"/>
                  </a:schemeClr>
                </a:solidFill>
              </a:defRPr>
            </a:lvl4pPr>
            <a:lvl5pPr marL="1632578" indent="0">
              <a:buNone/>
              <a:defRPr sz="1300">
                <a:solidFill>
                  <a:schemeClr val="tx1">
                    <a:tint val="75000"/>
                  </a:schemeClr>
                </a:solidFill>
              </a:defRPr>
            </a:lvl5pPr>
            <a:lvl6pPr marL="2040723" indent="0">
              <a:buNone/>
              <a:defRPr sz="1300">
                <a:solidFill>
                  <a:schemeClr val="tx1">
                    <a:tint val="75000"/>
                  </a:schemeClr>
                </a:solidFill>
              </a:defRPr>
            </a:lvl6pPr>
            <a:lvl7pPr marL="2448867" indent="0">
              <a:buNone/>
              <a:defRPr sz="1300">
                <a:solidFill>
                  <a:schemeClr val="tx1">
                    <a:tint val="75000"/>
                  </a:schemeClr>
                </a:solidFill>
              </a:defRPr>
            </a:lvl7pPr>
            <a:lvl8pPr marL="2857012" indent="0">
              <a:buNone/>
              <a:defRPr sz="1300">
                <a:solidFill>
                  <a:schemeClr val="tx1">
                    <a:tint val="75000"/>
                  </a:schemeClr>
                </a:solidFill>
              </a:defRPr>
            </a:lvl8pPr>
            <a:lvl9pPr marL="3265156"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5227321"/>
            <a:ext cx="1983232" cy="304271"/>
          </a:xfrm>
        </p:spPr>
        <p:txBody>
          <a:bodyPr/>
          <a:lstStyle/>
          <a:p>
            <a:fld id="{C6F822A4-8DA6-4447-9B1F-C5DB58435268}" type="datetimeFigureOut">
              <a:rPr lang="en-US" dirty="0"/>
              <a:t>9/18/18</a:t>
            </a:fld>
            <a:endParaRPr lang="en-US"/>
          </a:p>
        </p:txBody>
      </p:sp>
      <p:sp>
        <p:nvSpPr>
          <p:cNvPr id="5" name="Footer Placeholder 4"/>
          <p:cNvSpPr>
            <a:spLocks noGrp="1"/>
          </p:cNvSpPr>
          <p:nvPr>
            <p:ph type="ftr" sz="quarter" idx="11"/>
          </p:nvPr>
        </p:nvSpPr>
        <p:spPr>
          <a:xfrm>
            <a:off x="1637031" y="5227321"/>
            <a:ext cx="4745736" cy="304271"/>
          </a:xfrm>
        </p:spPr>
        <p:txBody>
          <a:bodyPr/>
          <a:lstStyle/>
          <a:p>
            <a:endParaRPr lang="en-US"/>
          </a:p>
        </p:txBody>
      </p:sp>
      <p:grpSp>
        <p:nvGrpSpPr>
          <p:cNvPr id="8" name="Group 7"/>
          <p:cNvGrpSpPr/>
          <p:nvPr/>
        </p:nvGrpSpPr>
        <p:grpSpPr>
          <a:xfrm>
            <a:off x="673049" y="1938208"/>
            <a:ext cx="810678" cy="900751"/>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088445"/>
            <a:ext cx="891224" cy="600277"/>
          </a:xfrm>
        </p:spPr>
        <p:txBody>
          <a:bodyPr/>
          <a:lstStyle>
            <a:lvl1pPr>
              <a:defRPr sz="2500"/>
            </a:lvl1p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2386" y="1828800"/>
            <a:ext cx="3566160" cy="3314700"/>
          </a:xfrm>
        </p:spPr>
        <p:txBody>
          <a:bodyPr/>
          <a:lstStyle>
            <a:lvl1pPr>
              <a:defRPr sz="1800"/>
            </a:lvl1pPr>
            <a:lvl2pPr>
              <a:defRPr sz="16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73168" y="1828800"/>
            <a:ext cx="3566160" cy="3314700"/>
          </a:xfrm>
        </p:spPr>
        <p:txBody>
          <a:bodyPr/>
          <a:lstStyle>
            <a:lvl1pPr>
              <a:defRPr sz="1800"/>
            </a:lvl1pPr>
            <a:lvl2pPr>
              <a:defRPr sz="16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0100" y="1706880"/>
            <a:ext cx="3566160" cy="533400"/>
          </a:xfrm>
        </p:spPr>
        <p:txBody>
          <a:bodyPr anchor="ctr">
            <a:normAutofit/>
          </a:bodyPr>
          <a:lstStyle>
            <a:lvl1pPr marL="0" indent="0">
              <a:buNone/>
              <a:defRPr sz="1800" b="1">
                <a:solidFill>
                  <a:schemeClr val="accent1">
                    <a:lumMod val="75000"/>
                  </a:schemeClr>
                </a:solidFill>
              </a:defRPr>
            </a:lvl1pPr>
            <a:lvl2pPr marL="408144" indent="0">
              <a:buNone/>
              <a:defRPr sz="1800" b="1"/>
            </a:lvl2pPr>
            <a:lvl3pPr marL="816289" indent="0">
              <a:buNone/>
              <a:defRPr sz="1600" b="1"/>
            </a:lvl3pPr>
            <a:lvl4pPr marL="1224433" indent="0">
              <a:buNone/>
              <a:defRPr sz="1500" b="1"/>
            </a:lvl4pPr>
            <a:lvl5pPr marL="1632578" indent="0">
              <a:buNone/>
              <a:defRPr sz="1500" b="1"/>
            </a:lvl5pPr>
            <a:lvl6pPr marL="2040723" indent="0">
              <a:buNone/>
              <a:defRPr sz="1500" b="1"/>
            </a:lvl6pPr>
            <a:lvl7pPr marL="2448867" indent="0">
              <a:buNone/>
              <a:defRPr sz="1500" b="1"/>
            </a:lvl7pPr>
            <a:lvl8pPr marL="2857012" indent="0">
              <a:buNone/>
              <a:defRPr sz="1500" b="1"/>
            </a:lvl8pPr>
            <a:lvl9pPr marL="3265156" indent="0">
              <a:buNone/>
              <a:defRPr sz="1500" b="1"/>
            </a:lvl9pPr>
          </a:lstStyle>
          <a:p>
            <a:pPr lvl="0"/>
            <a:r>
              <a:rPr lang="en-US"/>
              <a:t>Click to edit Master text styles</a:t>
            </a:r>
          </a:p>
        </p:txBody>
      </p:sp>
      <p:sp>
        <p:nvSpPr>
          <p:cNvPr id="4" name="Content Placeholder 3"/>
          <p:cNvSpPr>
            <a:spLocks noGrp="1"/>
          </p:cNvSpPr>
          <p:nvPr>
            <p:ph sz="half" idx="2"/>
          </p:nvPr>
        </p:nvSpPr>
        <p:spPr>
          <a:xfrm>
            <a:off x="802386" y="2286000"/>
            <a:ext cx="3566160" cy="2743200"/>
          </a:xfrm>
        </p:spPr>
        <p:txBody>
          <a:bodyPr/>
          <a:lstStyle>
            <a:lvl1pPr>
              <a:defRPr sz="1800"/>
            </a:lvl1pPr>
            <a:lvl2pPr>
              <a:defRPr sz="16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73168" y="1706880"/>
            <a:ext cx="3566160" cy="533400"/>
          </a:xfrm>
        </p:spPr>
        <p:txBody>
          <a:bodyPr anchor="ctr">
            <a:normAutofit/>
          </a:bodyPr>
          <a:lstStyle>
            <a:lvl1pPr marL="0" indent="0">
              <a:buNone/>
              <a:defRPr sz="1800" b="1">
                <a:solidFill>
                  <a:schemeClr val="accent1">
                    <a:lumMod val="75000"/>
                  </a:schemeClr>
                </a:solidFill>
              </a:defRPr>
            </a:lvl1pPr>
            <a:lvl2pPr marL="408144" indent="0">
              <a:buNone/>
              <a:defRPr sz="1800" b="1"/>
            </a:lvl2pPr>
            <a:lvl3pPr marL="816289" indent="0">
              <a:buNone/>
              <a:defRPr sz="1600" b="1"/>
            </a:lvl3pPr>
            <a:lvl4pPr marL="1224433" indent="0">
              <a:buNone/>
              <a:defRPr sz="1500" b="1"/>
            </a:lvl4pPr>
            <a:lvl5pPr marL="1632578" indent="0">
              <a:buNone/>
              <a:defRPr sz="1500" b="1"/>
            </a:lvl5pPr>
            <a:lvl6pPr marL="2040723" indent="0">
              <a:buNone/>
              <a:defRPr sz="1500" b="1"/>
            </a:lvl6pPr>
            <a:lvl7pPr marL="2448867" indent="0">
              <a:buNone/>
              <a:defRPr sz="1500" b="1"/>
            </a:lvl7pPr>
            <a:lvl8pPr marL="2857012" indent="0">
              <a:buNone/>
              <a:defRPr sz="1500" b="1"/>
            </a:lvl8pPr>
            <a:lvl9pPr marL="3265156"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773168" y="2286000"/>
            <a:ext cx="3566160" cy="2743200"/>
          </a:xfrm>
        </p:spPr>
        <p:txBody>
          <a:bodyPr/>
          <a:lstStyle>
            <a:lvl1pPr>
              <a:defRPr sz="1800"/>
            </a:lvl1pPr>
            <a:lvl2pPr>
              <a:defRPr sz="16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9/18/18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9/18/18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9/18/18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3"/>
            <a:ext cx="2916194" cy="5714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71500"/>
            <a:ext cx="2400300" cy="1447800"/>
          </a:xfrm>
        </p:spPr>
        <p:txBody>
          <a:bodyPr anchor="b">
            <a:normAutofit/>
          </a:bodyPr>
          <a:lstStyle>
            <a:lvl1pPr>
              <a:defRPr sz="2800" b="1"/>
            </a:lvl1pPr>
          </a:lstStyle>
          <a:p>
            <a:r>
              <a:rPr lang="en-US"/>
              <a:t>Click to edit Master title style</a:t>
            </a:r>
          </a:p>
        </p:txBody>
      </p:sp>
      <p:sp>
        <p:nvSpPr>
          <p:cNvPr id="3" name="Content Placeholder 2"/>
          <p:cNvSpPr>
            <a:spLocks noGrp="1"/>
          </p:cNvSpPr>
          <p:nvPr>
            <p:ph idx="1"/>
          </p:nvPr>
        </p:nvSpPr>
        <p:spPr>
          <a:xfrm>
            <a:off x="628651" y="571500"/>
            <a:ext cx="5033772" cy="4183380"/>
          </a:xfrm>
        </p:spPr>
        <p:txBody>
          <a:bodyPr/>
          <a:lstStyle>
            <a:lvl1pPr>
              <a:defRPr sz="1800"/>
            </a:lvl1pPr>
            <a:lvl2pPr>
              <a:defRPr sz="16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12230" y="2019300"/>
            <a:ext cx="2400300" cy="2743200"/>
          </a:xfrm>
        </p:spPr>
        <p:txBody>
          <a:bodyPr>
            <a:normAutofit/>
          </a:bodyPr>
          <a:lstStyle>
            <a:lvl1pPr marL="0" indent="0">
              <a:lnSpc>
                <a:spcPct val="100000"/>
              </a:lnSpc>
              <a:spcBef>
                <a:spcPts val="893"/>
              </a:spcBef>
              <a:buNone/>
              <a:defRPr sz="1300">
                <a:solidFill>
                  <a:schemeClr val="accent1">
                    <a:lumMod val="75000"/>
                  </a:schemeClr>
                </a:solidFill>
              </a:defRPr>
            </a:lvl1pPr>
            <a:lvl2pPr marL="408144" indent="0">
              <a:buNone/>
              <a:defRPr sz="1000"/>
            </a:lvl2pPr>
            <a:lvl3pPr marL="816289" indent="0">
              <a:buNone/>
              <a:defRPr sz="900"/>
            </a:lvl3pPr>
            <a:lvl4pPr marL="1224433" indent="0">
              <a:buNone/>
              <a:defRPr sz="800"/>
            </a:lvl4pPr>
            <a:lvl5pPr marL="1632578" indent="0">
              <a:buNone/>
              <a:defRPr sz="800"/>
            </a:lvl5pPr>
            <a:lvl6pPr marL="2040723" indent="0">
              <a:buNone/>
              <a:defRPr sz="800"/>
            </a:lvl6pPr>
            <a:lvl7pPr marL="2448867" indent="0">
              <a:buNone/>
              <a:defRPr sz="800"/>
            </a:lvl7pPr>
            <a:lvl8pPr marL="2857012" indent="0">
              <a:buNone/>
              <a:defRPr sz="800"/>
            </a:lvl8pPr>
            <a:lvl9pPr marL="326515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9/18/18</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8551294" y="5191401"/>
            <a:ext cx="342900" cy="3810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3"/>
            <a:ext cx="2916194" cy="5714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571500"/>
            <a:ext cx="2400300" cy="1447800"/>
          </a:xfrm>
        </p:spPr>
        <p:txBody>
          <a:bodyPr anchor="b">
            <a:normAutofit/>
          </a:bodyPr>
          <a:lstStyle>
            <a:lvl1pPr>
              <a:defRPr sz="2800" b="1"/>
            </a:lvl1pPr>
          </a:lstStyle>
          <a:p>
            <a:r>
              <a:rPr lang="en-US"/>
              <a:t>Click to edit Master title style</a:t>
            </a:r>
          </a:p>
        </p:txBody>
      </p:sp>
      <p:sp>
        <p:nvSpPr>
          <p:cNvPr id="3" name="Picture Placeholder 2"/>
          <p:cNvSpPr>
            <a:spLocks noGrp="1" noChangeAspect="1"/>
          </p:cNvSpPr>
          <p:nvPr>
            <p:ph type="pic" idx="1"/>
          </p:nvPr>
        </p:nvSpPr>
        <p:spPr>
          <a:xfrm>
            <a:off x="2" y="0"/>
            <a:ext cx="6227805" cy="5715000"/>
          </a:xfrm>
          <a:solidFill>
            <a:schemeClr val="tx2">
              <a:lumMod val="20000"/>
              <a:lumOff val="80000"/>
            </a:schemeClr>
          </a:solidFill>
        </p:spPr>
        <p:txBody>
          <a:bodyPr anchor="t"/>
          <a:lstStyle>
            <a:lvl1pPr marL="0" indent="0">
              <a:buNone/>
              <a:defRPr sz="2800"/>
            </a:lvl1pPr>
            <a:lvl2pPr marL="408144" indent="0">
              <a:buNone/>
              <a:defRPr sz="2500"/>
            </a:lvl2pPr>
            <a:lvl3pPr marL="816289" indent="0">
              <a:buNone/>
              <a:defRPr sz="2100"/>
            </a:lvl3pPr>
            <a:lvl4pPr marL="1224433" indent="0">
              <a:buNone/>
              <a:defRPr sz="1800"/>
            </a:lvl4pPr>
            <a:lvl5pPr marL="1632578" indent="0">
              <a:buNone/>
              <a:defRPr sz="1800"/>
            </a:lvl5pPr>
            <a:lvl6pPr marL="2040723" indent="0">
              <a:buNone/>
              <a:defRPr sz="1800"/>
            </a:lvl6pPr>
            <a:lvl7pPr marL="2448867" indent="0">
              <a:buNone/>
              <a:defRPr sz="1800"/>
            </a:lvl7pPr>
            <a:lvl8pPr marL="2857012" indent="0">
              <a:buNone/>
              <a:defRPr sz="1800"/>
            </a:lvl8pPr>
            <a:lvl9pPr marL="3265156" indent="0">
              <a:buNone/>
              <a:defRPr sz="1800"/>
            </a:lvl9pPr>
          </a:lstStyle>
          <a:p>
            <a:r>
              <a:rPr lang="en-US"/>
              <a:t>Click icon to add picture</a:t>
            </a:r>
          </a:p>
        </p:txBody>
      </p:sp>
      <p:sp>
        <p:nvSpPr>
          <p:cNvPr id="4" name="Text Placeholder 3"/>
          <p:cNvSpPr>
            <a:spLocks noGrp="1"/>
          </p:cNvSpPr>
          <p:nvPr>
            <p:ph type="body" sz="half" idx="2"/>
          </p:nvPr>
        </p:nvSpPr>
        <p:spPr>
          <a:xfrm>
            <a:off x="6412230" y="2019300"/>
            <a:ext cx="2400300" cy="2743200"/>
          </a:xfrm>
        </p:spPr>
        <p:txBody>
          <a:bodyPr>
            <a:normAutofit/>
          </a:bodyPr>
          <a:lstStyle>
            <a:lvl1pPr marL="0" indent="0">
              <a:lnSpc>
                <a:spcPct val="100000"/>
              </a:lnSpc>
              <a:spcBef>
                <a:spcPts val="893"/>
              </a:spcBef>
              <a:buNone/>
              <a:defRPr sz="1300">
                <a:solidFill>
                  <a:schemeClr val="accent1">
                    <a:lumMod val="75000"/>
                  </a:schemeClr>
                </a:solidFill>
              </a:defRPr>
            </a:lvl1pPr>
            <a:lvl2pPr marL="408144" indent="0">
              <a:buNone/>
              <a:defRPr sz="1000"/>
            </a:lvl2pPr>
            <a:lvl3pPr marL="816289" indent="0">
              <a:buNone/>
              <a:defRPr sz="900"/>
            </a:lvl3pPr>
            <a:lvl4pPr marL="1224433" indent="0">
              <a:buNone/>
              <a:defRPr sz="800"/>
            </a:lvl4pPr>
            <a:lvl5pPr marL="1632578" indent="0">
              <a:buNone/>
              <a:defRPr sz="800"/>
            </a:lvl5pPr>
            <a:lvl6pPr marL="2040723" indent="0">
              <a:buNone/>
              <a:defRPr sz="800"/>
            </a:lvl6pPr>
            <a:lvl7pPr marL="2448867" indent="0">
              <a:buNone/>
              <a:defRPr sz="800"/>
            </a:lvl7pPr>
            <a:lvl8pPr marL="2857012" indent="0">
              <a:buNone/>
              <a:defRPr sz="800"/>
            </a:lvl8pPr>
            <a:lvl9pPr marL="326515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9/18/18</a:t>
            </a:fld>
            <a:endParaRPr lang="en-US"/>
          </a:p>
        </p:txBody>
      </p:sp>
      <p:grpSp>
        <p:nvGrpSpPr>
          <p:cNvPr id="8" name="Group 7"/>
          <p:cNvGrpSpPr>
            <a:grpSpLocks noChangeAspect="1"/>
          </p:cNvGrpSpPr>
          <p:nvPr/>
        </p:nvGrpSpPr>
        <p:grpSpPr>
          <a:xfrm>
            <a:off x="8551294" y="5191401"/>
            <a:ext cx="342900" cy="3810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7" y="403860"/>
            <a:ext cx="7543800" cy="1341120"/>
          </a:xfrm>
          <a:prstGeom prst="rect">
            <a:avLst/>
          </a:prstGeom>
        </p:spPr>
        <p:txBody>
          <a:bodyPr vert="horz" lIns="81629" tIns="40815" rIns="81629" bIns="40815" rtlCol="0" anchor="ctr">
            <a:normAutofit/>
          </a:bodyPr>
          <a:lstStyle/>
          <a:p>
            <a:r>
              <a:rPr lang="en-US"/>
              <a:t>Click to edit Master title style</a:t>
            </a:r>
          </a:p>
        </p:txBody>
      </p:sp>
      <p:sp>
        <p:nvSpPr>
          <p:cNvPr id="3" name="Text Placeholder 2"/>
          <p:cNvSpPr>
            <a:spLocks noGrp="1"/>
          </p:cNvSpPr>
          <p:nvPr>
            <p:ph type="body" idx="1"/>
          </p:nvPr>
        </p:nvSpPr>
        <p:spPr>
          <a:xfrm>
            <a:off x="802387" y="1767840"/>
            <a:ext cx="7543800" cy="3375660"/>
          </a:xfrm>
          <a:prstGeom prst="rect">
            <a:avLst/>
          </a:prstGeom>
        </p:spPr>
        <p:txBody>
          <a:bodyPr vert="horz" lIns="81629" tIns="40815" rIns="81629" bIns="408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973318" y="5227321"/>
            <a:ext cx="2455164" cy="304271"/>
          </a:xfrm>
          <a:prstGeom prst="rect">
            <a:avLst/>
          </a:prstGeom>
        </p:spPr>
        <p:txBody>
          <a:bodyPr vert="horz" lIns="81629" tIns="40815" rIns="81629" bIns="40815" rtlCol="0" anchor="ctr"/>
          <a:lstStyle>
            <a:lvl1pPr algn="r">
              <a:defRPr sz="900">
                <a:solidFill>
                  <a:schemeClr val="tx2"/>
                </a:solidFill>
              </a:defRPr>
            </a:lvl1pPr>
          </a:lstStyle>
          <a:p>
            <a:fld id="{8664C608-40B1-4030-A28D-5B74BC98ADCE}" type="datetimeFigureOut">
              <a:rPr lang="en-US" dirty="0"/>
              <a:t>9/18/18</a:t>
            </a:fld>
            <a:endParaRPr lang="en-US"/>
          </a:p>
        </p:txBody>
      </p:sp>
      <p:sp>
        <p:nvSpPr>
          <p:cNvPr id="5" name="Footer Placeholder 4"/>
          <p:cNvSpPr>
            <a:spLocks noGrp="1"/>
          </p:cNvSpPr>
          <p:nvPr>
            <p:ph type="ftr" sz="quarter" idx="3"/>
          </p:nvPr>
        </p:nvSpPr>
        <p:spPr>
          <a:xfrm>
            <a:off x="816102" y="5227321"/>
            <a:ext cx="4745736" cy="304271"/>
          </a:xfrm>
          <a:prstGeom prst="rect">
            <a:avLst/>
          </a:prstGeom>
        </p:spPr>
        <p:txBody>
          <a:bodyPr vert="horz" lIns="81629" tIns="40815" rIns="81629" bIns="40815" rtlCol="0" anchor="ctr"/>
          <a:lstStyle>
            <a:lvl1pPr algn="l">
              <a:defRPr sz="900">
                <a:solidFill>
                  <a:schemeClr val="tx2"/>
                </a:solidFill>
              </a:defRPr>
            </a:lvl1pPr>
          </a:lstStyle>
          <a:p>
            <a:endParaRPr lang="en-US"/>
          </a:p>
        </p:txBody>
      </p:sp>
      <p:grpSp>
        <p:nvGrpSpPr>
          <p:cNvPr id="7" name="Group 6"/>
          <p:cNvGrpSpPr>
            <a:grpSpLocks noChangeAspect="1"/>
          </p:cNvGrpSpPr>
          <p:nvPr/>
        </p:nvGrpSpPr>
        <p:grpSpPr>
          <a:xfrm>
            <a:off x="8551294" y="5191401"/>
            <a:ext cx="342900" cy="3810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7" y="5227321"/>
            <a:ext cx="480060" cy="304271"/>
          </a:xfrm>
          <a:prstGeom prst="rect">
            <a:avLst/>
          </a:prstGeom>
        </p:spPr>
        <p:txBody>
          <a:bodyPr vert="horz" lIns="81629" tIns="40815" rIns="81629" bIns="40815" rtlCol="0" anchor="ctr"/>
          <a:lstStyle>
            <a:lvl1pPr algn="ctr">
              <a:defRPr sz="1300" b="1">
                <a:solidFill>
                  <a:srgbClr val="FFFFFF"/>
                </a:solidFill>
                <a:latin typeface="+mj-lt"/>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816289" rtl="0" eaLnBrk="1" latinLnBrk="0" hangingPunct="1">
        <a:lnSpc>
          <a:spcPct val="90000"/>
        </a:lnSpc>
        <a:spcBef>
          <a:spcPct val="0"/>
        </a:spcBef>
        <a:buNone/>
        <a:defRPr sz="48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63258" indent="-163258" algn="l" defTabSz="816289" rtl="0" eaLnBrk="1" latinLnBrk="0" hangingPunct="1">
        <a:lnSpc>
          <a:spcPct val="90000"/>
        </a:lnSpc>
        <a:spcBef>
          <a:spcPts val="1072"/>
        </a:spcBef>
        <a:buClr>
          <a:schemeClr val="accent1">
            <a:lumMod val="75000"/>
          </a:schemeClr>
        </a:buClr>
        <a:buSzPct val="85000"/>
        <a:buFont typeface="Wingdings" pitchFamily="2" charset="2"/>
        <a:buChar char="§"/>
        <a:defRPr sz="1800" kern="1200">
          <a:solidFill>
            <a:schemeClr val="tx1"/>
          </a:solidFill>
          <a:latin typeface="+mn-lt"/>
          <a:ea typeface="+mn-ea"/>
          <a:cs typeface="+mn-cs"/>
        </a:defRPr>
      </a:lvl1pPr>
      <a:lvl2pPr marL="408144" indent="-163258"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2pPr>
      <a:lvl3pPr marL="653031" indent="-163258"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3pPr>
      <a:lvl4pPr marL="897918" indent="-163258"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4pPr>
      <a:lvl5pPr marL="1142804" indent="-163258"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5pPr>
      <a:lvl6pPr marL="1428327" indent="-204073"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6pPr>
      <a:lvl7pPr marL="1696139" indent="-204073"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7pPr>
      <a:lvl8pPr marL="1963950" indent="-204073"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8pPr>
      <a:lvl9pPr marL="2231761" indent="-204073" algn="l" defTabSz="816289" rtl="0" eaLnBrk="1" latinLnBrk="0" hangingPunct="1">
        <a:lnSpc>
          <a:spcPct val="90000"/>
        </a:lnSpc>
        <a:spcBef>
          <a:spcPts val="357"/>
        </a:spcBef>
        <a:spcAft>
          <a:spcPts val="179"/>
        </a:spcAft>
        <a:buClr>
          <a:schemeClr val="accent1">
            <a:lumMod val="75000"/>
          </a:schemeClr>
        </a:buClr>
        <a:buSzPct val="85000"/>
        <a:buFont typeface="Wingdings" pitchFamily="2" charset="2"/>
        <a:buChar char="§"/>
        <a:defRPr sz="1500" kern="1200">
          <a:solidFill>
            <a:schemeClr val="tx1"/>
          </a:solidFill>
          <a:latin typeface="+mn-lt"/>
          <a:ea typeface="+mn-ea"/>
          <a:cs typeface="+mn-cs"/>
        </a:defRPr>
      </a:lvl9pPr>
    </p:bodyStyle>
    <p:otherStyle>
      <a:defPPr>
        <a:defRPr lang="en-US"/>
      </a:defPPr>
      <a:lvl1pPr marL="0" algn="l" defTabSz="816289" rtl="0" eaLnBrk="1" latinLnBrk="0" hangingPunct="1">
        <a:defRPr sz="1600" kern="1200">
          <a:solidFill>
            <a:schemeClr val="tx1"/>
          </a:solidFill>
          <a:latin typeface="+mn-lt"/>
          <a:ea typeface="+mn-ea"/>
          <a:cs typeface="+mn-cs"/>
        </a:defRPr>
      </a:lvl1pPr>
      <a:lvl2pPr marL="408144" algn="l" defTabSz="816289" rtl="0" eaLnBrk="1" latinLnBrk="0" hangingPunct="1">
        <a:defRPr sz="1600" kern="1200">
          <a:solidFill>
            <a:schemeClr val="tx1"/>
          </a:solidFill>
          <a:latin typeface="+mn-lt"/>
          <a:ea typeface="+mn-ea"/>
          <a:cs typeface="+mn-cs"/>
        </a:defRPr>
      </a:lvl2pPr>
      <a:lvl3pPr marL="816289" algn="l" defTabSz="816289" rtl="0" eaLnBrk="1" latinLnBrk="0" hangingPunct="1">
        <a:defRPr sz="1600" kern="1200">
          <a:solidFill>
            <a:schemeClr val="tx1"/>
          </a:solidFill>
          <a:latin typeface="+mn-lt"/>
          <a:ea typeface="+mn-ea"/>
          <a:cs typeface="+mn-cs"/>
        </a:defRPr>
      </a:lvl3pPr>
      <a:lvl4pPr marL="1224433" algn="l" defTabSz="816289" rtl="0" eaLnBrk="1" latinLnBrk="0" hangingPunct="1">
        <a:defRPr sz="1600" kern="1200">
          <a:solidFill>
            <a:schemeClr val="tx1"/>
          </a:solidFill>
          <a:latin typeface="+mn-lt"/>
          <a:ea typeface="+mn-ea"/>
          <a:cs typeface="+mn-cs"/>
        </a:defRPr>
      </a:lvl4pPr>
      <a:lvl5pPr marL="1632578" algn="l" defTabSz="816289" rtl="0" eaLnBrk="1" latinLnBrk="0" hangingPunct="1">
        <a:defRPr sz="1600" kern="1200">
          <a:solidFill>
            <a:schemeClr val="tx1"/>
          </a:solidFill>
          <a:latin typeface="+mn-lt"/>
          <a:ea typeface="+mn-ea"/>
          <a:cs typeface="+mn-cs"/>
        </a:defRPr>
      </a:lvl5pPr>
      <a:lvl6pPr marL="2040723" algn="l" defTabSz="816289" rtl="0" eaLnBrk="1" latinLnBrk="0" hangingPunct="1">
        <a:defRPr sz="1600" kern="1200">
          <a:solidFill>
            <a:schemeClr val="tx1"/>
          </a:solidFill>
          <a:latin typeface="+mn-lt"/>
          <a:ea typeface="+mn-ea"/>
          <a:cs typeface="+mn-cs"/>
        </a:defRPr>
      </a:lvl6pPr>
      <a:lvl7pPr marL="2448867" algn="l" defTabSz="816289" rtl="0" eaLnBrk="1" latinLnBrk="0" hangingPunct="1">
        <a:defRPr sz="1600" kern="1200">
          <a:solidFill>
            <a:schemeClr val="tx1"/>
          </a:solidFill>
          <a:latin typeface="+mn-lt"/>
          <a:ea typeface="+mn-ea"/>
          <a:cs typeface="+mn-cs"/>
        </a:defRPr>
      </a:lvl7pPr>
      <a:lvl8pPr marL="2857012" algn="l" defTabSz="816289" rtl="0" eaLnBrk="1" latinLnBrk="0" hangingPunct="1">
        <a:defRPr sz="1600" kern="1200">
          <a:solidFill>
            <a:schemeClr val="tx1"/>
          </a:solidFill>
          <a:latin typeface="+mn-lt"/>
          <a:ea typeface="+mn-ea"/>
          <a:cs typeface="+mn-cs"/>
        </a:defRPr>
      </a:lvl8pPr>
      <a:lvl9pPr marL="3265156" algn="l" defTabSz="81628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7" y="82872"/>
            <a:ext cx="7543800" cy="1341120"/>
          </a:xfrm>
        </p:spPr>
        <p:txBody>
          <a:bodyPr>
            <a:normAutofit/>
          </a:bodyPr>
          <a:lstStyle/>
          <a:p>
            <a:r>
              <a:rPr lang="en-US" sz="3200" dirty="0" smtClean="0"/>
              <a:t>A Vision for Iowa’s grassland &amp; grazing</a:t>
            </a:r>
            <a:endParaRPr lang="en-US" sz="3200" dirty="0"/>
          </a:p>
        </p:txBody>
      </p:sp>
      <p:pic>
        <p:nvPicPr>
          <p:cNvPr id="6" name="Picture 5" descr="PHF 06 2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29" y="1144429"/>
            <a:ext cx="6851893" cy="4567928"/>
          </a:xfrm>
          <a:prstGeom prst="rect">
            <a:avLst/>
          </a:prstGeom>
        </p:spPr>
      </p:pic>
    </p:spTree>
    <p:extLst>
      <p:ext uri="{BB962C8B-B14F-4D97-AF65-F5344CB8AC3E}">
        <p14:creationId xmlns:p14="http://schemas.microsoft.com/office/powerpoint/2010/main" val="39346149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7" y="158608"/>
            <a:ext cx="7543800" cy="1341120"/>
          </a:xfrm>
        </p:spPr>
        <p:txBody>
          <a:bodyPr>
            <a:normAutofit/>
          </a:bodyPr>
          <a:lstStyle/>
          <a:p>
            <a:r>
              <a:rPr lang="en-US" sz="2800" dirty="0" smtClean="0"/>
              <a:t>Better grazing will allow Iowa’s farmers to maintain market share.</a:t>
            </a:r>
            <a:endParaRPr lang="en-US" sz="2800" dirty="0"/>
          </a:p>
        </p:txBody>
      </p:sp>
      <p:pic>
        <p:nvPicPr>
          <p:cNvPr id="3" name="Picture 2" descr="PHF 06 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768" y="1427650"/>
            <a:ext cx="5222356" cy="4199759"/>
          </a:xfrm>
          <a:prstGeom prst="rect">
            <a:avLst/>
          </a:prstGeom>
        </p:spPr>
      </p:pic>
    </p:spTree>
    <p:extLst>
      <p:ext uri="{BB962C8B-B14F-4D97-AF65-F5344CB8AC3E}">
        <p14:creationId xmlns:p14="http://schemas.microsoft.com/office/powerpoint/2010/main" val="42918207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724_1549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16" y="1146515"/>
            <a:ext cx="6091312" cy="4568484"/>
          </a:xfrm>
          <a:prstGeom prst="rect">
            <a:avLst/>
          </a:prstGeom>
        </p:spPr>
      </p:pic>
      <p:sp>
        <p:nvSpPr>
          <p:cNvPr id="3" name="Title 2"/>
          <p:cNvSpPr>
            <a:spLocks noGrp="1"/>
          </p:cNvSpPr>
          <p:nvPr>
            <p:ph type="title"/>
          </p:nvPr>
        </p:nvSpPr>
        <p:spPr>
          <a:xfrm>
            <a:off x="742719" y="11802"/>
            <a:ext cx="7543800" cy="1341120"/>
          </a:xfrm>
        </p:spPr>
        <p:txBody>
          <a:bodyPr>
            <a:normAutofit/>
          </a:bodyPr>
          <a:lstStyle/>
          <a:p>
            <a:r>
              <a:rPr lang="en-US" sz="3200" dirty="0" smtClean="0"/>
              <a:t>Opportunities for beginning farmers…</a:t>
            </a:r>
            <a:endParaRPr lang="en-US" sz="3200" dirty="0"/>
          </a:p>
        </p:txBody>
      </p:sp>
    </p:spTree>
    <p:extLst>
      <p:ext uri="{BB962C8B-B14F-4D97-AF65-F5344CB8AC3E}">
        <p14:creationId xmlns:p14="http://schemas.microsoft.com/office/powerpoint/2010/main" val="18727022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944" y="2013347"/>
            <a:ext cx="4873532" cy="3655149"/>
          </a:xfrm>
          <a:prstGeom prst="rect">
            <a:avLst/>
          </a:prstGeom>
        </p:spPr>
      </p:pic>
      <p:pic>
        <p:nvPicPr>
          <p:cNvPr id="5" name="Picture 4"/>
          <p:cNvPicPr>
            <a:picLocks noChangeAspect="1"/>
          </p:cNvPicPr>
          <p:nvPr/>
        </p:nvPicPr>
        <p:blipFill rotWithShape="1">
          <a:blip r:embed="rId3">
            <a:lum bright="-3000" contrast="-1000"/>
          </a:blip>
          <a:srcRect l="12138" t="8957" b="36267"/>
          <a:stretch/>
        </p:blipFill>
        <p:spPr>
          <a:xfrm>
            <a:off x="30295" y="2020069"/>
            <a:ext cx="4587956" cy="3643793"/>
          </a:xfrm>
          <a:prstGeom prst="rect">
            <a:avLst/>
          </a:prstGeom>
        </p:spPr>
      </p:pic>
      <p:sp>
        <p:nvSpPr>
          <p:cNvPr id="6" name="Title 5"/>
          <p:cNvSpPr>
            <a:spLocks noGrp="1"/>
          </p:cNvSpPr>
          <p:nvPr>
            <p:ph type="title"/>
          </p:nvPr>
        </p:nvSpPr>
        <p:spPr>
          <a:xfrm>
            <a:off x="802387" y="335676"/>
            <a:ext cx="7543800" cy="1341120"/>
          </a:xfrm>
        </p:spPr>
        <p:txBody>
          <a:bodyPr>
            <a:noAutofit/>
          </a:bodyPr>
          <a:lstStyle/>
          <a:p>
            <a:r>
              <a:rPr lang="en-US" sz="3200" dirty="0" smtClean="0"/>
              <a:t>Hunting, because we’ve never filled our local motels and cafes for corn season.</a:t>
            </a:r>
            <a:endParaRPr lang="en-US" sz="3200" dirty="0"/>
          </a:p>
        </p:txBody>
      </p:sp>
    </p:spTree>
    <p:extLst>
      <p:ext uri="{BB962C8B-B14F-4D97-AF65-F5344CB8AC3E}">
        <p14:creationId xmlns:p14="http://schemas.microsoft.com/office/powerpoint/2010/main" val="15689054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will success look like?</a:t>
            </a:r>
            <a:endParaRPr lang="en-US" dirty="0"/>
          </a:p>
        </p:txBody>
      </p:sp>
      <p:sp>
        <p:nvSpPr>
          <p:cNvPr id="3" name="TextBox 2"/>
          <p:cNvSpPr txBox="1"/>
          <p:nvPr/>
        </p:nvSpPr>
        <p:spPr>
          <a:xfrm>
            <a:off x="451766" y="1917785"/>
            <a:ext cx="8038026" cy="2308324"/>
          </a:xfrm>
          <a:prstGeom prst="rect">
            <a:avLst/>
          </a:prstGeom>
          <a:noFill/>
        </p:spPr>
        <p:txBody>
          <a:bodyPr wrap="square" rtlCol="0">
            <a:spAutoFit/>
          </a:bodyPr>
          <a:lstStyle/>
          <a:p>
            <a:pPr marL="285750" indent="-285750">
              <a:buFontTx/>
              <a:buChar char="•"/>
            </a:pPr>
            <a:r>
              <a:rPr lang="en-US" dirty="0" smtClean="0"/>
              <a:t>People choosing to live in Rural Iowa because we have great outdoor activities.</a:t>
            </a:r>
            <a:endParaRPr lang="en-US" dirty="0"/>
          </a:p>
          <a:p>
            <a:pPr marL="285750" indent="-285750">
              <a:buFontTx/>
              <a:buChar char="•"/>
            </a:pPr>
            <a:r>
              <a:rPr lang="en-US" dirty="0" smtClean="0"/>
              <a:t>Young people building good futures by raising livestock.</a:t>
            </a:r>
          </a:p>
          <a:p>
            <a:pPr marL="285750" indent="-285750">
              <a:buFontTx/>
              <a:buChar char="•"/>
            </a:pPr>
            <a:r>
              <a:rPr lang="en-US" dirty="0" smtClean="0"/>
              <a:t>Soil staying on the land.</a:t>
            </a:r>
          </a:p>
          <a:p>
            <a:pPr marL="285750" indent="-285750">
              <a:buFontTx/>
              <a:buChar char="•"/>
            </a:pPr>
            <a:r>
              <a:rPr lang="en-US" dirty="0" smtClean="0"/>
              <a:t>Water quality improving.</a:t>
            </a:r>
          </a:p>
          <a:p>
            <a:pPr marL="285750" indent="-285750">
              <a:buFontTx/>
              <a:buChar char="•"/>
            </a:pPr>
            <a:r>
              <a:rPr lang="en-US" dirty="0" smtClean="0"/>
              <a:t>Rural communities e</a:t>
            </a:r>
            <a:r>
              <a:rPr lang="en-US" dirty="0" smtClean="0"/>
              <a:t>mbracing </a:t>
            </a:r>
            <a:r>
              <a:rPr lang="en-US" dirty="0" smtClean="0"/>
              <a:t>immigration instead of fighting it.</a:t>
            </a:r>
          </a:p>
          <a:p>
            <a:pPr marL="285750" indent="-285750">
              <a:buFontTx/>
              <a:buChar char="•"/>
            </a:pPr>
            <a:r>
              <a:rPr lang="en-US" dirty="0" smtClean="0"/>
              <a:t>Farmers bragging about restored habitat areas and wildlife populations, as well as, yields</a:t>
            </a:r>
            <a:r>
              <a:rPr lang="en-US" dirty="0" smtClean="0"/>
              <a:t>.</a:t>
            </a:r>
          </a:p>
          <a:p>
            <a:pPr marL="285750" indent="-285750">
              <a:buFontTx/>
              <a:buChar char="•"/>
            </a:pPr>
            <a:r>
              <a:rPr lang="en-US" dirty="0" smtClean="0"/>
              <a:t>School kids raising and preparing their own lunch</a:t>
            </a:r>
            <a:endParaRPr lang="en-US" dirty="0" smtClean="0"/>
          </a:p>
          <a:p>
            <a:pPr marL="285750" indent="-285750">
              <a:buFontTx/>
              <a:buChar char="•"/>
            </a:pPr>
            <a:endParaRPr lang="en-US" dirty="0" smtClean="0"/>
          </a:p>
        </p:txBody>
      </p:sp>
    </p:spTree>
    <p:extLst>
      <p:ext uri="{BB962C8B-B14F-4D97-AF65-F5344CB8AC3E}">
        <p14:creationId xmlns:p14="http://schemas.microsoft.com/office/powerpoint/2010/main" val="13353687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will it take to achieve this vision?</a:t>
            </a:r>
            <a:endParaRPr lang="en-US" dirty="0"/>
          </a:p>
        </p:txBody>
      </p:sp>
      <p:sp>
        <p:nvSpPr>
          <p:cNvPr id="3" name="TextBox 2"/>
          <p:cNvSpPr txBox="1"/>
          <p:nvPr/>
        </p:nvSpPr>
        <p:spPr>
          <a:xfrm>
            <a:off x="349478" y="1858125"/>
            <a:ext cx="8114741" cy="3539430"/>
          </a:xfrm>
          <a:prstGeom prst="rect">
            <a:avLst/>
          </a:prstGeom>
          <a:noFill/>
        </p:spPr>
        <p:txBody>
          <a:bodyPr wrap="square" rtlCol="0">
            <a:spAutoFit/>
          </a:bodyPr>
          <a:lstStyle/>
          <a:p>
            <a:pPr marL="285750" indent="-285750">
              <a:buFontTx/>
              <a:buChar char="•"/>
            </a:pPr>
            <a:r>
              <a:rPr lang="en-US" dirty="0" smtClean="0"/>
              <a:t>Funding for Infrastructure, specifically exterior fence and water systems to optimize grazing</a:t>
            </a:r>
          </a:p>
          <a:p>
            <a:pPr marL="285750" indent="-285750">
              <a:buFontTx/>
              <a:buChar char="•"/>
            </a:pPr>
            <a:r>
              <a:rPr lang="en-US" dirty="0" smtClean="0"/>
              <a:t>Packing plants – not the most popular topic, but essential</a:t>
            </a:r>
          </a:p>
          <a:p>
            <a:pPr marL="285750" indent="-285750">
              <a:buFontTx/>
              <a:buChar char="•"/>
            </a:pPr>
            <a:r>
              <a:rPr lang="en-US" dirty="0" smtClean="0"/>
              <a:t>Embracing immigration – we need people who want to raise </a:t>
            </a:r>
            <a:r>
              <a:rPr lang="en-US" dirty="0" smtClean="0"/>
              <a:t>livestock</a:t>
            </a:r>
          </a:p>
          <a:p>
            <a:pPr marL="285750" indent="-285750">
              <a:buFontTx/>
              <a:buChar char="•"/>
            </a:pPr>
            <a:r>
              <a:rPr lang="en-US" dirty="0" smtClean="0"/>
              <a:t>Teaching Agriculture as an Art &amp; a Science – better grazing requires Animal Husbandry</a:t>
            </a:r>
            <a:endParaRPr lang="en-US" dirty="0" smtClean="0"/>
          </a:p>
          <a:p>
            <a:pPr marL="285750" indent="-285750">
              <a:buFontTx/>
              <a:buChar char="•"/>
            </a:pPr>
            <a:r>
              <a:rPr lang="en-US" dirty="0" smtClean="0"/>
              <a:t>Investment in research to develop a Carbon Neutral Food System – There’s plenty of private and public funding dedicated to teaching me how use chemicals and fossil fuel to raise crops without livestock. I don</a:t>
            </a:r>
            <a:r>
              <a:rPr lang="fr-FR" dirty="0" smtClean="0"/>
              <a:t>’</a:t>
            </a:r>
            <a:r>
              <a:rPr lang="en-US" dirty="0" smtClean="0"/>
              <a:t>t think having a research institution and farm dedicated to raising food without dependence on finite resources is an unreasonable request…</a:t>
            </a:r>
          </a:p>
          <a:p>
            <a:pPr marL="285750" indent="-285750">
              <a:buFontTx/>
              <a:buChar char="•"/>
            </a:pPr>
            <a:r>
              <a:rPr lang="en-US" dirty="0" smtClean="0"/>
              <a:t>Helping Farmers and Policy makers see the true value in our natural resources through research, outfitting, and leadership to accept responsibility for our current food systems impact on our landscape.</a:t>
            </a:r>
            <a:endParaRPr lang="en-US" dirty="0"/>
          </a:p>
        </p:txBody>
      </p:sp>
    </p:spTree>
    <p:extLst>
      <p:ext uri="{BB962C8B-B14F-4D97-AF65-F5344CB8AC3E}">
        <p14:creationId xmlns:p14="http://schemas.microsoft.com/office/powerpoint/2010/main" val="21272458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obstacles stand in the way?</a:t>
            </a:r>
            <a:endParaRPr lang="en-US" dirty="0"/>
          </a:p>
        </p:txBody>
      </p:sp>
      <p:sp>
        <p:nvSpPr>
          <p:cNvPr id="3" name="TextBox 2"/>
          <p:cNvSpPr txBox="1"/>
          <p:nvPr/>
        </p:nvSpPr>
        <p:spPr>
          <a:xfrm>
            <a:off x="289812" y="1926309"/>
            <a:ext cx="8472744" cy="1323439"/>
          </a:xfrm>
          <a:prstGeom prst="rect">
            <a:avLst/>
          </a:prstGeom>
          <a:noFill/>
        </p:spPr>
        <p:txBody>
          <a:bodyPr wrap="square" rtlCol="0">
            <a:spAutoFit/>
          </a:bodyPr>
          <a:lstStyle/>
          <a:p>
            <a:pPr marL="285750" indent="-285750">
              <a:buFontTx/>
              <a:buChar char="•"/>
            </a:pPr>
            <a:r>
              <a:rPr lang="en-US" dirty="0" smtClean="0"/>
              <a:t>Funding – our current infrastructure is shot and it will take cost share to bring it back</a:t>
            </a:r>
          </a:p>
          <a:p>
            <a:pPr marL="285750" indent="-285750">
              <a:buFontTx/>
              <a:buChar char="•"/>
            </a:pPr>
            <a:r>
              <a:rPr lang="en-US" dirty="0" smtClean="0"/>
              <a:t>Current Farm Bill – Our Farm Bill has to focus on the regeneration of resources, not production.</a:t>
            </a:r>
          </a:p>
          <a:p>
            <a:pPr marL="285750" indent="-285750">
              <a:buFontTx/>
              <a:buChar char="•"/>
            </a:pPr>
            <a:r>
              <a:rPr lang="en-US" dirty="0" smtClean="0"/>
              <a:t>Current out of state regulations for whitetail </a:t>
            </a:r>
            <a:r>
              <a:rPr lang="en-US" dirty="0" smtClean="0"/>
              <a:t>deer tags</a:t>
            </a:r>
            <a:endParaRPr lang="en-US" dirty="0" smtClean="0"/>
          </a:p>
          <a:p>
            <a:pPr marL="285750" indent="-285750">
              <a:buFontTx/>
              <a:buChar char="•"/>
            </a:pPr>
            <a:r>
              <a:rPr lang="en-US" dirty="0" smtClean="0"/>
              <a:t>Reluctance to put personal opinions aside to solve problems</a:t>
            </a:r>
          </a:p>
        </p:txBody>
      </p:sp>
    </p:spTree>
    <p:extLst>
      <p:ext uri="{BB962C8B-B14F-4D97-AF65-F5344CB8AC3E}">
        <p14:creationId xmlns:p14="http://schemas.microsoft.com/office/powerpoint/2010/main" val="15205488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actions can we take today?</a:t>
            </a:r>
            <a:endParaRPr lang="en-US" dirty="0"/>
          </a:p>
        </p:txBody>
      </p:sp>
      <p:sp>
        <p:nvSpPr>
          <p:cNvPr id="3" name="TextBox 2"/>
          <p:cNvSpPr txBox="1"/>
          <p:nvPr/>
        </p:nvSpPr>
        <p:spPr>
          <a:xfrm>
            <a:off x="468814" y="1764362"/>
            <a:ext cx="8378981" cy="1815882"/>
          </a:xfrm>
          <a:prstGeom prst="rect">
            <a:avLst/>
          </a:prstGeom>
          <a:noFill/>
        </p:spPr>
        <p:txBody>
          <a:bodyPr wrap="square" rtlCol="0">
            <a:spAutoFit/>
          </a:bodyPr>
          <a:lstStyle/>
          <a:p>
            <a:pPr marL="285750" indent="-285750">
              <a:buFontTx/>
              <a:buChar char="•"/>
            </a:pPr>
            <a:r>
              <a:rPr lang="en-US" dirty="0" smtClean="0"/>
              <a:t>Treat fencing and water systems for grazing as a rural economic development priority. I’d argue this is every bit as deserving as a fertilizer plant.</a:t>
            </a:r>
          </a:p>
          <a:p>
            <a:pPr marL="285750" indent="-285750">
              <a:buFontTx/>
              <a:buChar char="•"/>
            </a:pPr>
            <a:r>
              <a:rPr lang="en-US" dirty="0" smtClean="0"/>
              <a:t> Find a compromise on our out of state tag requirements – one that helps outfitters, but also increases land available for public access.</a:t>
            </a:r>
          </a:p>
          <a:p>
            <a:pPr marL="285750" indent="-285750">
              <a:buFontTx/>
              <a:buChar char="•"/>
            </a:pPr>
            <a:r>
              <a:rPr lang="en-US" dirty="0" smtClean="0"/>
              <a:t>Start planning a research farm / center dedicated to a Carbon Neutral Food </a:t>
            </a:r>
            <a:r>
              <a:rPr lang="en-US" dirty="0" smtClean="0"/>
              <a:t>System</a:t>
            </a:r>
            <a:endParaRPr lang="en-US" dirty="0" smtClean="0"/>
          </a:p>
          <a:p>
            <a:pPr marL="285750" indent="-285750">
              <a:buFontTx/>
              <a:buChar char="•"/>
            </a:pPr>
            <a:r>
              <a:rPr lang="en-US" dirty="0" smtClean="0"/>
              <a:t>Work with </a:t>
            </a:r>
            <a:r>
              <a:rPr lang="en-US" dirty="0" smtClean="0"/>
              <a:t>others (who we might not like) </a:t>
            </a:r>
            <a:r>
              <a:rPr lang="en-US" dirty="0" smtClean="0"/>
              <a:t>for the greater good</a:t>
            </a:r>
          </a:p>
          <a:p>
            <a:endParaRPr lang="en-US" dirty="0"/>
          </a:p>
        </p:txBody>
      </p:sp>
    </p:spTree>
    <p:extLst>
      <p:ext uri="{BB962C8B-B14F-4D97-AF65-F5344CB8AC3E}">
        <p14:creationId xmlns:p14="http://schemas.microsoft.com/office/powerpoint/2010/main" val="27624546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76293" y="1161629"/>
            <a:ext cx="6899855" cy="4570417"/>
          </a:xfrm>
          <a:prstGeom prst="rect">
            <a:avLst/>
          </a:prstGeom>
        </p:spPr>
      </p:pic>
      <p:sp>
        <p:nvSpPr>
          <p:cNvPr id="2" name="Title 1"/>
          <p:cNvSpPr>
            <a:spLocks noGrp="1"/>
          </p:cNvSpPr>
          <p:nvPr>
            <p:ph type="title"/>
          </p:nvPr>
        </p:nvSpPr>
        <p:spPr>
          <a:xfrm>
            <a:off x="1100727" y="62940"/>
            <a:ext cx="7543800" cy="1341120"/>
          </a:xfrm>
        </p:spPr>
        <p:txBody>
          <a:bodyPr>
            <a:normAutofit/>
          </a:bodyPr>
          <a:lstStyle/>
          <a:p>
            <a:r>
              <a:rPr lang="en-US" sz="3200" dirty="0" smtClean="0"/>
              <a:t>Thank you for seeing a brighter </a:t>
            </a:r>
            <a:r>
              <a:rPr lang="en-US" sz="3200" dirty="0" smtClean="0"/>
              <a:t>future for our State</a:t>
            </a:r>
            <a:endParaRPr lang="en-US" sz="3200" dirty="0"/>
          </a:p>
        </p:txBody>
      </p:sp>
    </p:spTree>
    <p:extLst>
      <p:ext uri="{BB962C8B-B14F-4D97-AF65-F5344CB8AC3E}">
        <p14:creationId xmlns:p14="http://schemas.microsoft.com/office/powerpoint/2010/main" val="22455316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Questions…</a:t>
            </a:r>
            <a:endParaRPr lang="en-US" dirty="0"/>
          </a:p>
        </p:txBody>
      </p:sp>
      <p:sp>
        <p:nvSpPr>
          <p:cNvPr id="3" name="Content Placeholder 2"/>
          <p:cNvSpPr>
            <a:spLocks noGrp="1"/>
          </p:cNvSpPr>
          <p:nvPr>
            <p:ph idx="1"/>
          </p:nvPr>
        </p:nvSpPr>
        <p:spPr>
          <a:xfrm>
            <a:off x="563338" y="1700164"/>
            <a:ext cx="8245220" cy="2683386"/>
          </a:xfrm>
        </p:spPr>
        <p:txBody>
          <a:bodyPr>
            <a:normAutofit/>
          </a:bodyPr>
          <a:lstStyle/>
          <a:p>
            <a:r>
              <a:rPr lang="en-US" sz="2000" dirty="0" smtClean="0"/>
              <a:t>What is my 10 year vision for the future of Iowa’s land and water?</a:t>
            </a:r>
          </a:p>
          <a:p>
            <a:r>
              <a:rPr lang="en-US" sz="2000" dirty="0" smtClean="0"/>
              <a:t>What will success look like and how can it be measured?</a:t>
            </a:r>
          </a:p>
          <a:p>
            <a:r>
              <a:rPr lang="en-US" sz="2000" dirty="0" smtClean="0"/>
              <a:t>What will it take to achieve this vision – funding, education, policy?</a:t>
            </a:r>
          </a:p>
          <a:p>
            <a:r>
              <a:rPr lang="en-US" sz="2000" dirty="0" smtClean="0"/>
              <a:t>What obstacles stand in the way?</a:t>
            </a:r>
          </a:p>
          <a:p>
            <a:r>
              <a:rPr lang="en-US" sz="2000" dirty="0" smtClean="0"/>
              <a:t>What actions can we take today to move forward?</a:t>
            </a:r>
            <a:endParaRPr lang="en-US" sz="2000" dirty="0"/>
          </a:p>
        </p:txBody>
      </p:sp>
    </p:spTree>
    <p:extLst>
      <p:ext uri="{BB962C8B-B14F-4D97-AF65-F5344CB8AC3E}">
        <p14:creationId xmlns:p14="http://schemas.microsoft.com/office/powerpoint/2010/main" val="16859891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2387" y="1767540"/>
            <a:ext cx="7543800" cy="1341120"/>
          </a:xfrm>
        </p:spPr>
        <p:txBody>
          <a:bodyPr>
            <a:normAutofit fontScale="90000"/>
          </a:bodyPr>
          <a:lstStyle/>
          <a:p>
            <a:r>
              <a:rPr lang="en-US" dirty="0" smtClean="0"/>
              <a:t>Why isn’t rural Iowa more prosperous?</a:t>
            </a:r>
            <a:endParaRPr lang="en-US" dirty="0"/>
          </a:p>
        </p:txBody>
      </p:sp>
    </p:spTree>
    <p:extLst>
      <p:ext uri="{BB962C8B-B14F-4D97-AF65-F5344CB8AC3E}">
        <p14:creationId xmlns:p14="http://schemas.microsoft.com/office/powerpoint/2010/main" val="2622111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55" y="-104755"/>
            <a:ext cx="7543800" cy="1341438"/>
          </a:xfrm>
        </p:spPr>
        <p:txBody>
          <a:bodyPr>
            <a:normAutofit/>
          </a:bodyPr>
          <a:lstStyle/>
          <a:p>
            <a:r>
              <a:rPr lang="en-US" sz="3600" dirty="0" smtClean="0"/>
              <a:t>Let’s admire the problem…</a:t>
            </a:r>
            <a:endParaRPr lang="en-US" sz="3600" dirty="0"/>
          </a:p>
        </p:txBody>
      </p:sp>
      <p:pic>
        <p:nvPicPr>
          <p:cNvPr id="8" name="Picture 7"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10" y="889000"/>
            <a:ext cx="7961923" cy="4699000"/>
          </a:xfrm>
          <a:prstGeom prst="rect">
            <a:avLst/>
          </a:prstGeom>
        </p:spPr>
      </p:pic>
    </p:spTree>
    <p:extLst>
      <p:ext uri="{BB962C8B-B14F-4D97-AF65-F5344CB8AC3E}">
        <p14:creationId xmlns:p14="http://schemas.microsoft.com/office/powerpoint/2010/main" val="7952942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0" y="-26634"/>
            <a:ext cx="7543800" cy="1341120"/>
          </a:xfrm>
        </p:spPr>
        <p:txBody>
          <a:bodyPr>
            <a:normAutofit/>
          </a:bodyPr>
          <a:lstStyle/>
          <a:p>
            <a:r>
              <a:rPr lang="en-US" sz="2800" dirty="0" smtClean="0"/>
              <a:t>The road to hell is paved with good intentions…</a:t>
            </a:r>
            <a:endParaRPr lang="en-US" sz="2800" dirty="0"/>
          </a:p>
        </p:txBody>
      </p:sp>
      <p:pic>
        <p:nvPicPr>
          <p:cNvPr id="3" name="Picture 2"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44" y="1014028"/>
            <a:ext cx="7415782" cy="4700971"/>
          </a:xfrm>
          <a:prstGeom prst="rect">
            <a:avLst/>
          </a:prstGeom>
        </p:spPr>
      </p:pic>
    </p:spTree>
    <p:extLst>
      <p:ext uri="{BB962C8B-B14F-4D97-AF65-F5344CB8AC3E}">
        <p14:creationId xmlns:p14="http://schemas.microsoft.com/office/powerpoint/2010/main" val="262707590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977" y="-53269"/>
            <a:ext cx="7543800" cy="1341120"/>
          </a:xfrm>
        </p:spPr>
        <p:txBody>
          <a:bodyPr>
            <a:noAutofit/>
          </a:bodyPr>
          <a:lstStyle/>
          <a:p>
            <a:r>
              <a:rPr lang="en-US" sz="2400" dirty="0" smtClean="0"/>
              <a:t>As our landscape erodes so has our rural economy…</a:t>
            </a:r>
            <a:endParaRPr lang="en-US" sz="2400" dirty="0"/>
          </a:p>
        </p:txBody>
      </p:sp>
      <p:pic>
        <p:nvPicPr>
          <p:cNvPr id="8" name="Content Placeholder 13" descr="IMG_5513.JPG"/>
          <p:cNvPicPr>
            <a:picLocks noGrp="1" noChangeAspect="1"/>
          </p:cNvPicPr>
          <p:nvPr/>
        </p:nvPicPr>
        <p:blipFill>
          <a:blip r:embed="rId3" cstate="print"/>
          <a:stretch>
            <a:fillRect/>
          </a:stretch>
        </p:blipFill>
        <p:spPr>
          <a:xfrm>
            <a:off x="954680" y="943283"/>
            <a:ext cx="7164558" cy="4776371"/>
          </a:xfrm>
          <a:prstGeom prst="rect">
            <a:avLst/>
          </a:prstGeom>
        </p:spPr>
      </p:pic>
    </p:spTree>
    <p:extLst>
      <p:ext uri="{BB962C8B-B14F-4D97-AF65-F5344CB8AC3E}">
        <p14:creationId xmlns:p14="http://schemas.microsoft.com/office/powerpoint/2010/main" val="9524143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309" y="639402"/>
            <a:ext cx="8951311" cy="4185761"/>
          </a:xfrm>
          <a:prstGeom prst="rect">
            <a:avLst/>
          </a:prstGeom>
          <a:noFill/>
        </p:spPr>
        <p:txBody>
          <a:bodyPr wrap="square" rtlCol="0">
            <a:spAutoFit/>
          </a:bodyPr>
          <a:lstStyle/>
          <a:p>
            <a:r>
              <a:rPr lang="en-US" sz="1400" dirty="0" smtClean="0">
                <a:solidFill>
                  <a:schemeClr val="accent1"/>
                </a:solidFill>
              </a:rPr>
              <a:t>Our land:</a:t>
            </a:r>
            <a:endParaRPr lang="en-US" sz="1400" dirty="0">
              <a:solidFill>
                <a:schemeClr val="accent1"/>
              </a:solidFill>
            </a:endParaRPr>
          </a:p>
          <a:p>
            <a:pPr marL="285750" indent="-285750">
              <a:buFontTx/>
              <a:buChar char="•"/>
            </a:pPr>
            <a:r>
              <a:rPr lang="en-US" sz="1400" dirty="0" smtClean="0">
                <a:solidFill>
                  <a:schemeClr val="accent1"/>
                </a:solidFill>
              </a:rPr>
              <a:t>Farm Bill incentives have led to farming land better suited for grazing.</a:t>
            </a:r>
          </a:p>
          <a:p>
            <a:pPr marL="285750" indent="-285750">
              <a:buFontTx/>
              <a:buChar char="•"/>
            </a:pPr>
            <a:r>
              <a:rPr lang="en-US" sz="1400" dirty="0" smtClean="0">
                <a:solidFill>
                  <a:schemeClr val="accent1"/>
                </a:solidFill>
              </a:rPr>
              <a:t>Pasture is becoming rare and much of </a:t>
            </a:r>
            <a:r>
              <a:rPr lang="en-US" sz="1400" dirty="0" err="1" smtClean="0">
                <a:solidFill>
                  <a:schemeClr val="accent1"/>
                </a:solidFill>
              </a:rPr>
              <a:t>whats</a:t>
            </a:r>
            <a:r>
              <a:rPr lang="en-US" sz="1400" dirty="0" smtClean="0">
                <a:solidFill>
                  <a:schemeClr val="accent1"/>
                </a:solidFill>
              </a:rPr>
              <a:t> left is being overgrazed.</a:t>
            </a:r>
          </a:p>
          <a:p>
            <a:pPr marL="285750" indent="-285750">
              <a:buFontTx/>
              <a:buChar char="•"/>
            </a:pPr>
            <a:r>
              <a:rPr lang="en-US" sz="1400" dirty="0" smtClean="0">
                <a:solidFill>
                  <a:schemeClr val="accent1"/>
                </a:solidFill>
              </a:rPr>
              <a:t>Soil loss as high as 100 tons per acre in some counties </a:t>
            </a:r>
            <a:endParaRPr lang="en-US" sz="1400" dirty="0">
              <a:solidFill>
                <a:schemeClr val="accent1"/>
              </a:solidFill>
            </a:endParaRPr>
          </a:p>
          <a:p>
            <a:pPr marL="285750" indent="-285750">
              <a:buFontTx/>
              <a:buChar char="•"/>
            </a:pPr>
            <a:r>
              <a:rPr lang="en-US" sz="1400" dirty="0" smtClean="0">
                <a:solidFill>
                  <a:schemeClr val="accent1"/>
                </a:solidFill>
              </a:rPr>
              <a:t>Our water quality is going down.</a:t>
            </a:r>
          </a:p>
          <a:p>
            <a:pPr marL="285750" indent="-285750">
              <a:buFontTx/>
              <a:buChar char="•"/>
            </a:pPr>
            <a:r>
              <a:rPr lang="en-US" sz="1400" dirty="0" smtClean="0">
                <a:solidFill>
                  <a:schemeClr val="accent1"/>
                </a:solidFill>
              </a:rPr>
              <a:t>Wild species are decreasing.</a:t>
            </a:r>
          </a:p>
          <a:p>
            <a:endParaRPr lang="en-US" sz="1400" dirty="0" smtClean="0">
              <a:solidFill>
                <a:schemeClr val="accent1"/>
              </a:solidFill>
            </a:endParaRPr>
          </a:p>
          <a:p>
            <a:r>
              <a:rPr lang="en-US" sz="1400" dirty="0" smtClean="0">
                <a:solidFill>
                  <a:schemeClr val="accent1"/>
                </a:solidFill>
              </a:rPr>
              <a:t>Our Communities:</a:t>
            </a:r>
          </a:p>
          <a:p>
            <a:pPr marL="285750" indent="-285750">
              <a:buFontTx/>
              <a:buChar char="•"/>
            </a:pPr>
            <a:r>
              <a:rPr lang="en-US" sz="1400" dirty="0" smtClean="0">
                <a:solidFill>
                  <a:schemeClr val="accent1"/>
                </a:solidFill>
              </a:rPr>
              <a:t>Aging population and aging farmers</a:t>
            </a:r>
          </a:p>
          <a:p>
            <a:pPr marL="285750" indent="-285750">
              <a:buFontTx/>
              <a:buChar char="•"/>
            </a:pPr>
            <a:r>
              <a:rPr lang="en-US" sz="1400" dirty="0" smtClean="0">
                <a:solidFill>
                  <a:schemeClr val="accent1"/>
                </a:solidFill>
              </a:rPr>
              <a:t>Decreasing workforce</a:t>
            </a:r>
          </a:p>
          <a:p>
            <a:pPr marL="285750" indent="-285750">
              <a:buFontTx/>
              <a:buChar char="•"/>
            </a:pPr>
            <a:r>
              <a:rPr lang="en-US" sz="1400" dirty="0" smtClean="0">
                <a:solidFill>
                  <a:schemeClr val="accent1"/>
                </a:solidFill>
              </a:rPr>
              <a:t>Declining enrollment in our schools.</a:t>
            </a:r>
          </a:p>
          <a:p>
            <a:pPr marL="285750" indent="-285750">
              <a:buFontTx/>
              <a:buChar char="•"/>
            </a:pPr>
            <a:r>
              <a:rPr lang="en-US" sz="1400" dirty="0" smtClean="0">
                <a:solidFill>
                  <a:schemeClr val="accent1"/>
                </a:solidFill>
              </a:rPr>
              <a:t>Increasing number of public school students receiving free and reduced lunch (range is 46% to 68% on                                          the districts we pay property taxes to).</a:t>
            </a:r>
          </a:p>
          <a:p>
            <a:pPr marL="285750" indent="-285750">
              <a:buFontTx/>
              <a:buChar char="•"/>
            </a:pPr>
            <a:r>
              <a:rPr lang="en-US" sz="1400" dirty="0" smtClean="0">
                <a:solidFill>
                  <a:schemeClr val="accent1"/>
                </a:solidFill>
              </a:rPr>
              <a:t>Increasing costs to municipalities to treat polluted water.   </a:t>
            </a:r>
          </a:p>
          <a:p>
            <a:pPr marL="285750" indent="-285750">
              <a:buFontTx/>
              <a:buChar char="•"/>
            </a:pPr>
            <a:r>
              <a:rPr lang="en-US" sz="1400" dirty="0" smtClean="0">
                <a:solidFill>
                  <a:schemeClr val="accent1"/>
                </a:solidFill>
              </a:rPr>
              <a:t>Decreased opportunities for outdoor recreation.</a:t>
            </a:r>
          </a:p>
          <a:p>
            <a:pPr marL="285750" indent="-285750">
              <a:buFontTx/>
              <a:buChar char="•"/>
            </a:pPr>
            <a:r>
              <a:rPr lang="en-US" sz="1400" dirty="0" smtClean="0">
                <a:solidFill>
                  <a:schemeClr val="accent1"/>
                </a:solidFill>
              </a:rPr>
              <a:t>Page County, where I live currently has the highest cancer rate per capita in Iowa. </a:t>
            </a:r>
          </a:p>
          <a:p>
            <a:pPr marL="285750" indent="-285750">
              <a:buFontTx/>
              <a:buChar char="•"/>
            </a:pPr>
            <a:r>
              <a:rPr lang="en-US" sz="1400" dirty="0" smtClean="0">
                <a:solidFill>
                  <a:schemeClr val="accent1"/>
                </a:solidFill>
              </a:rPr>
              <a:t>Adams, Taylor, &amp; Page Counties (where I farm) are 8,9, &amp; 10 for poverty.</a:t>
            </a:r>
          </a:p>
          <a:p>
            <a:endParaRPr lang="en-US" sz="1400" dirty="0" smtClean="0"/>
          </a:p>
          <a:p>
            <a:endParaRPr lang="en-US" sz="1400" dirty="0"/>
          </a:p>
        </p:txBody>
      </p:sp>
    </p:spTree>
    <p:extLst>
      <p:ext uri="{BB962C8B-B14F-4D97-AF65-F5344CB8AC3E}">
        <p14:creationId xmlns:p14="http://schemas.microsoft.com/office/powerpoint/2010/main" val="34787714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33" y="-51608"/>
            <a:ext cx="7543800" cy="1341120"/>
          </a:xfrm>
        </p:spPr>
        <p:txBody>
          <a:bodyPr>
            <a:normAutofit/>
          </a:bodyPr>
          <a:lstStyle/>
          <a:p>
            <a:r>
              <a:rPr lang="en-US" sz="2400" dirty="0" smtClean="0"/>
              <a:t>My Vision for Iowa’s land, water, &amp; grazing… (it’s not the cow it’s the how)</a:t>
            </a:r>
            <a:endParaRPr lang="en-US" sz="2400" dirty="0"/>
          </a:p>
        </p:txBody>
      </p:sp>
      <p:pic>
        <p:nvPicPr>
          <p:cNvPr id="4" name="Picture 3" descr="PHF 06 1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37" y="980204"/>
            <a:ext cx="7022059" cy="4683658"/>
          </a:xfrm>
          <a:prstGeom prst="rect">
            <a:avLst/>
          </a:prstGeom>
        </p:spPr>
      </p:pic>
    </p:spTree>
    <p:extLst>
      <p:ext uri="{BB962C8B-B14F-4D97-AF65-F5344CB8AC3E}">
        <p14:creationId xmlns:p14="http://schemas.microsoft.com/office/powerpoint/2010/main" val="7718913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stretch>
            <a:fillRect/>
          </a:stretch>
        </p:blipFill>
        <p:spPr>
          <a:xfrm>
            <a:off x="1541517" y="1433356"/>
            <a:ext cx="5377794" cy="4214435"/>
          </a:xfrm>
          <a:prstGeom prst="rect">
            <a:avLst/>
          </a:prstGeom>
        </p:spPr>
      </p:pic>
      <p:sp>
        <p:nvSpPr>
          <p:cNvPr id="2" name="Title 1"/>
          <p:cNvSpPr>
            <a:spLocks noGrp="1"/>
          </p:cNvSpPr>
          <p:nvPr>
            <p:ph type="title"/>
          </p:nvPr>
        </p:nvSpPr>
        <p:spPr>
          <a:xfrm>
            <a:off x="802387" y="176126"/>
            <a:ext cx="7543800" cy="1341120"/>
          </a:xfrm>
        </p:spPr>
        <p:txBody>
          <a:bodyPr>
            <a:normAutofit/>
          </a:bodyPr>
          <a:lstStyle/>
          <a:p>
            <a:r>
              <a:rPr lang="en-US" sz="2800" dirty="0" smtClean="0"/>
              <a:t>How is grazing good for Iowa’s farmers?</a:t>
            </a:r>
            <a:endParaRPr lang="en-US" sz="2800" dirty="0"/>
          </a:p>
        </p:txBody>
      </p:sp>
    </p:spTree>
    <p:extLst>
      <p:ext uri="{BB962C8B-B14F-4D97-AF65-F5344CB8AC3E}">
        <p14:creationId xmlns:p14="http://schemas.microsoft.com/office/powerpoint/2010/main" val="20730917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1">
      <a:dk1>
        <a:srgbClr val="697B29"/>
      </a:dk1>
      <a:lt1>
        <a:sysClr val="window" lastClr="FFFFFF"/>
      </a:lt1>
      <a:dk2>
        <a:srgbClr val="8DA537"/>
      </a:dk2>
      <a:lt2>
        <a:srgbClr val="E5E3DB"/>
      </a:lt2>
      <a:accent1>
        <a:srgbClr val="1C015F"/>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13655</TotalTime>
  <Words>1518</Words>
  <Application>Microsoft Macintosh PowerPoint</Application>
  <PresentationFormat>On-screen Show (16:10)</PresentationFormat>
  <Paragraphs>76</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Wood Type</vt:lpstr>
      <vt:lpstr>A Vision for Iowa’s grassland &amp; grazing</vt:lpstr>
      <vt:lpstr>5 Questions…</vt:lpstr>
      <vt:lpstr>Why isn’t rural Iowa more prosperous?</vt:lpstr>
      <vt:lpstr>Let’s admire the problem…</vt:lpstr>
      <vt:lpstr>The road to hell is paved with good intentions…</vt:lpstr>
      <vt:lpstr>As our landscape erodes so has our rural economy…</vt:lpstr>
      <vt:lpstr>PowerPoint Presentation</vt:lpstr>
      <vt:lpstr>My Vision for Iowa’s land, water, &amp; grazing… (it’s not the cow it’s the how)</vt:lpstr>
      <vt:lpstr>How is grazing good for Iowa’s farmers?</vt:lpstr>
      <vt:lpstr>Better grazing will allow Iowa’s farmers to maintain market share.</vt:lpstr>
      <vt:lpstr>Opportunities for beginning farmers…</vt:lpstr>
      <vt:lpstr>Hunting, because we’ve never filled our local motels and cafes for corn season.</vt:lpstr>
      <vt:lpstr>What will success look like?</vt:lpstr>
      <vt:lpstr>What will it take to achieve this vision?</vt:lpstr>
      <vt:lpstr>What obstacles stand in the way?</vt:lpstr>
      <vt:lpstr>What actions can we take today?</vt:lpstr>
      <vt:lpstr>Thank you for seeing a brighter future for our State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successful conservation agriculture system</dc:title>
  <cp:lastModifiedBy>Seth Watkins</cp:lastModifiedBy>
  <cp:revision>120</cp:revision>
  <dcterms:modified xsi:type="dcterms:W3CDTF">2018-09-19T14:01:48Z</dcterms:modified>
</cp:coreProperties>
</file>