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313" r:id="rId3"/>
    <p:sldId id="332" r:id="rId4"/>
    <p:sldId id="333" r:id="rId5"/>
    <p:sldId id="329" r:id="rId6"/>
    <p:sldId id="348" r:id="rId7"/>
    <p:sldId id="334" r:id="rId8"/>
    <p:sldId id="335" r:id="rId9"/>
    <p:sldId id="349" r:id="rId10"/>
    <p:sldId id="336" r:id="rId11"/>
    <p:sldId id="345" r:id="rId12"/>
    <p:sldId id="343" r:id="rId13"/>
    <p:sldId id="339" r:id="rId14"/>
    <p:sldId id="346" r:id="rId15"/>
    <p:sldId id="347" r:id="rId16"/>
    <p:sldId id="33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Sarcone" initials="LS" lastIdx="0" clrIdx="0">
    <p:extLst>
      <p:ext uri="{19B8F6BF-5375-455C-9EA6-DF929625EA0E}">
        <p15:presenceInfo xmlns:p15="http://schemas.microsoft.com/office/powerpoint/2012/main" userId="Laura Sarc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48064" autoAdjust="0"/>
  </p:normalViewPr>
  <p:slideViewPr>
    <p:cSldViewPr snapToGrid="0">
      <p:cViewPr>
        <p:scale>
          <a:sx n="50" d="100"/>
          <a:sy n="50" d="100"/>
        </p:scale>
        <p:origin x="25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B1117-BE1A-4B9E-B598-70A2AFBF32EE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08D1D8-59B1-4DE2-94A7-1A424AFF7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10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950480-74DE-4784-88D5-8549E92D3ED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399BBC-A297-4764-8DAA-28A1E1B7F7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9BBC-A297-4764-8DAA-28A1E1B7F7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6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will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 like and how will it be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water quality (not counting the number of acres in conservation)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access to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ublic data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Stowe, DMWW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9B06C-4598-4306-B0C4-6C8AA5BC631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1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obstacles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 in the way of making progress?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obstacles – each speaker should identify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significant obstacles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way of achieving the vision, with ideas on how to overcome the obstacles.</a:t>
            </a:r>
          </a:p>
          <a:p>
            <a:endParaRPr lang="en-US" dirty="0" smtClean="0"/>
          </a:p>
          <a:p>
            <a:r>
              <a:rPr lang="en-US" dirty="0" smtClean="0"/>
              <a:t>Obstacles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Status quo agriculture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Policy discussions focused only on public responsibility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9BBC-A297-4764-8DAA-28A1E1B7F7A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1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will it take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this vision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funding, education, policy?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Prioritized and dedicated funding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9BBC-A297-4764-8DAA-28A1E1B7F7A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24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we take today to move forward?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actions – each speaker should identify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key actions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can take in the near term that will help lead to the vision.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management practices of neighbors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vison of Iowa as a clean water state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Community/political/stakeholder discussion of accountability (not just public resources)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Stowe, DMWW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9B06C-4598-4306-B0C4-6C8AA5BC631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28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Stowe, DMWW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9B06C-4598-4306-B0C4-6C8AA5BC631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86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9BBC-A297-4764-8DAA-28A1E1B7F7A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 global view….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9BBC-A297-4764-8DAA-28A1E1B7F7A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3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bit closer to home…. f</a:t>
            </a:r>
            <a:r>
              <a:rPr lang="en-US" dirty="0" smtClean="0"/>
              <a:t>or background…</a:t>
            </a:r>
          </a:p>
          <a:p>
            <a:r>
              <a:rPr lang="en-US" dirty="0" smtClean="0"/>
              <a:t>As the largest</a:t>
            </a:r>
            <a:r>
              <a:rPr lang="en-US" baseline="0" dirty="0" smtClean="0"/>
              <a:t> water utility in Iowa, serving one-sixth of Iowa’s population, and encompassing 6 of the 10 fastest growing cities in the state, Des Moines Water Works mission is to provide safe, affordable and abundant drinking water to our 500,000 customers in central Iowa.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9BBC-A297-4764-8DAA-28A1E1B7F7A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9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your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10-year vision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future of Iowa’s land and water?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order to successfully</a:t>
            </a:r>
            <a:r>
              <a:rPr lang="en-US" baseline="0" dirty="0" smtClean="0"/>
              <a:t> provide safe, affordable and abundant drinking water, Des Moines Water Works, likely other Iowa public water systems and many of my national peers depend on a reliable source water quality and quantity. 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Stowe, DMWW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9B06C-4598-4306-B0C4-6C8AA5BC631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0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resource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recreational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development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 force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landowners and individuals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Producers pay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Protecting the “commonwealth”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public and citizen groups: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water advocacy</a:t>
            </a:r>
            <a:endParaRPr lang="en-US" sz="11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 businesses and economics: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success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consumer confidence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Stowe, DMWW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9B06C-4598-4306-B0C4-6C8AA5BC631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3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Stowe, DMWW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9B06C-4598-4306-B0C4-6C8AA5BC63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4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Stowe, DMWW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9B06C-4598-4306-B0C4-6C8AA5BC63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3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Stowe, DMWW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9B06C-4598-4306-B0C4-6C8AA5BC631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4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Stowe, DMWW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9B06C-4598-4306-B0C4-6C8AA5BC631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0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6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lsarcone.DMWW\Desktop\water bubbl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21021" r="33378" b="182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lsarcone.DMWW\Desktop\color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956050" cy="13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93987"/>
            <a:ext cx="8915400" cy="1470025"/>
          </a:xfrm>
        </p:spPr>
        <p:txBody>
          <a:bodyPr>
            <a:noAutofit/>
          </a:bodyPr>
          <a:lstStyle>
            <a:lvl1pPr algn="l">
              <a:defRPr sz="5500"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5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8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lsarcone.DMWW\Desktop\water bubbl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23039" r="4738" b="57787"/>
          <a:stretch/>
        </p:blipFill>
        <p:spPr bwMode="auto">
          <a:xfrm>
            <a:off x="0" y="5346700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lsarcone.DMWW\Desktop\water bubbl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23040" r="4738" b="39256"/>
          <a:stretch/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lsarcone.DMWW\Desktop\contact inf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lsarcone.DMWW\Desktop\color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956050" cy="13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4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96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28797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01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4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7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9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8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2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9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DF05-CB92-41E4-A858-F90E4B01058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B459A-66C3-46DB-B079-2DBCB1B97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3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4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F499E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F499E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F499E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F499E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F499E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F499E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Stock_8598144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7"/>
          <a:stretch/>
        </p:blipFill>
        <p:spPr>
          <a:xfrm>
            <a:off x="0" y="2503365"/>
            <a:ext cx="9144000" cy="4354635"/>
          </a:xfrm>
          <a:prstGeom prst="rect">
            <a:avLst/>
          </a:prstGeom>
        </p:spPr>
      </p:pic>
      <p:pic>
        <p:nvPicPr>
          <p:cNvPr id="9" name="Picture 8" descr="DMWW Cle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12" y="5771626"/>
            <a:ext cx="2488730" cy="9242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3893" y="1868351"/>
            <a:ext cx="8229600" cy="1567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000" b="1" dirty="0">
                <a:latin typeface="Arial Narrow" panose="020B0606020202030204" pitchFamily="34" charset="0"/>
              </a:rPr>
              <a:t>A Vision </a:t>
            </a:r>
            <a:r>
              <a:rPr lang="en-US" sz="7000" b="1" dirty="0" smtClean="0">
                <a:latin typeface="Arial Narrow" panose="020B0606020202030204" pitchFamily="34" charset="0"/>
              </a:rPr>
              <a:t>of Iowa’s  Public Waters</a:t>
            </a:r>
            <a:endParaRPr lang="en-US" sz="70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562600"/>
            <a:ext cx="40881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latin typeface="Arial Narrow" panose="020B0606020202030204" pitchFamily="34" charset="0"/>
              </a:rPr>
              <a:t>Bill Stowe</a:t>
            </a:r>
            <a:endParaRPr lang="en-US" sz="4500" b="1" dirty="0">
              <a:latin typeface="Arial Narrow" panose="020B0606020202030204" pitchFamily="34" charset="0"/>
            </a:endParaRP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CEO &amp; General Manager</a:t>
            </a:r>
            <a:endParaRPr lang="en-US" sz="23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obeStock_8598144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549"/>
          <a:stretch/>
        </p:blipFill>
        <p:spPr>
          <a:xfrm>
            <a:off x="0" y="3536298"/>
            <a:ext cx="9144000" cy="3333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99435"/>
            <a:ext cx="9182100" cy="190573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The ‘Utopic Vision’ – Where We Should Be… Sustainable </a:t>
            </a:r>
            <a:r>
              <a:rPr lang="en-US" sz="4000" b="1" dirty="0" smtClean="0">
                <a:latin typeface="Arial Narrow" panose="020B0606020202030204" pitchFamily="34" charset="0"/>
              </a:rPr>
              <a:t>Agriculture </a:t>
            </a:r>
            <a:r>
              <a:rPr lang="en-US" sz="4000" b="1" u="sng" dirty="0" smtClean="0">
                <a:latin typeface="Arial Narrow" panose="020B0606020202030204" pitchFamily="34" charset="0"/>
              </a:rPr>
              <a:t>and</a:t>
            </a:r>
            <a:r>
              <a:rPr lang="en-US" sz="4000" b="1" dirty="0" smtClean="0">
                <a:latin typeface="Arial Narrow" panose="020B0606020202030204" pitchFamily="34" charset="0"/>
              </a:rPr>
              <a:t> </a:t>
            </a:r>
            <a:r>
              <a:rPr lang="en-US" sz="4000" b="1" dirty="0" smtClean="0">
                <a:latin typeface="Arial Narrow" panose="020B0606020202030204" pitchFamily="34" charset="0"/>
              </a:rPr>
              <a:t>                                Improved </a:t>
            </a:r>
            <a:r>
              <a:rPr lang="en-US" sz="4000" b="1" dirty="0" smtClean="0">
                <a:latin typeface="Arial Narrow" panose="020B0606020202030204" pitchFamily="34" charset="0"/>
              </a:rPr>
              <a:t>Water Quality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9" name="Picture 8" descr="DMWW Cle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95" y="6417917"/>
            <a:ext cx="1185004" cy="440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8"/>
          <a:stretch/>
        </p:blipFill>
        <p:spPr>
          <a:xfrm>
            <a:off x="0" y="2362200"/>
            <a:ext cx="3900947" cy="2919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48" y="2402168"/>
            <a:ext cx="40386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Green fields year round</a:t>
            </a:r>
            <a:endParaRPr lang="en-US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r="828" b="11543"/>
          <a:stretch/>
        </p:blipFill>
        <p:spPr>
          <a:xfrm>
            <a:off x="5257800" y="2338795"/>
            <a:ext cx="3888406" cy="29190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9400" y="2371339"/>
            <a:ext cx="40386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Humane animal treatment</a:t>
            </a:r>
            <a:endParaRPr lang="en-US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4600" y="3038246"/>
            <a:ext cx="5920247" cy="2929271"/>
            <a:chOff x="2514600" y="2276246"/>
            <a:chExt cx="5920247" cy="292927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r="2403" b="1522"/>
            <a:stretch/>
          </p:blipFill>
          <p:spPr>
            <a:xfrm>
              <a:off x="2514600" y="2276246"/>
              <a:ext cx="3962400" cy="29292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96247" y="2282262"/>
              <a:ext cx="4038600" cy="369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Clean surface water</a:t>
              </a:r>
              <a:endParaRPr lang="en-US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8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5"/>
          <a:stretch/>
        </p:blipFill>
        <p:spPr>
          <a:xfrm>
            <a:off x="-76200" y="-76200"/>
            <a:ext cx="92202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838742"/>
            <a:ext cx="888873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 smtClean="0">
                <a:latin typeface="Arial Narrow" panose="020B0606020202030204" pitchFamily="34" charset="0"/>
              </a:rPr>
              <a:t>Obstacles:</a:t>
            </a:r>
          </a:p>
          <a:p>
            <a:pPr marL="120015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Arial Narrow" panose="020B0606020202030204" pitchFamily="34" charset="0"/>
              </a:rPr>
              <a:t>Status quo agriculture</a:t>
            </a:r>
          </a:p>
          <a:p>
            <a:pPr marL="120015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Arial Narrow" panose="020B0606020202030204" pitchFamily="34" charset="0"/>
              </a:rPr>
              <a:t>Policy discussions focused only on public responsibility </a:t>
            </a:r>
          </a:p>
        </p:txBody>
      </p:sp>
    </p:spTree>
    <p:extLst>
      <p:ext uri="{BB962C8B-B14F-4D97-AF65-F5344CB8AC3E}">
        <p14:creationId xmlns:p14="http://schemas.microsoft.com/office/powerpoint/2010/main" val="330833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13_multiple culverts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400" y="6160026"/>
              <a:ext cx="277127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FFFFFF"/>
                  </a:solidFill>
                  <a:latin typeface="Arial Narrow" pitchFamily="34" charset="0"/>
                  <a:cs typeface="Arial"/>
                </a:rPr>
                <a:t>Sac County, Iowa</a:t>
              </a:r>
              <a:endParaRPr lang="en-US" sz="3000" b="1" dirty="0">
                <a:solidFill>
                  <a:srgbClr val="FFFFFF"/>
                </a:solidFill>
                <a:latin typeface="Arial Narrow" pitchFamily="34" charset="0"/>
                <a:cs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535034"/>
            <a:ext cx="89916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prstClr val="black"/>
                </a:solidFill>
                <a:latin typeface="Arial Narrow" panose="020B0606020202030204" pitchFamily="34" charset="0"/>
              </a:rPr>
              <a:t>Serious Water Quality Issues </a:t>
            </a:r>
            <a:endParaRPr lang="en-US" sz="55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5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Require </a:t>
            </a:r>
            <a:r>
              <a:rPr lang="en-US" sz="5500" b="1" dirty="0">
                <a:solidFill>
                  <a:prstClr val="black"/>
                </a:solidFill>
                <a:latin typeface="Arial Narrow" panose="020B0606020202030204" pitchFamily="34" charset="0"/>
              </a:rPr>
              <a:t>Serious </a:t>
            </a:r>
            <a:r>
              <a:rPr lang="en-US" sz="5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Solutions</a:t>
            </a:r>
          </a:p>
          <a:p>
            <a:pPr marL="11430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Prioritized and dedicated funding</a:t>
            </a:r>
          </a:p>
          <a:p>
            <a:pPr marL="11430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Accountability</a:t>
            </a:r>
          </a:p>
          <a:p>
            <a:pPr marL="11430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Policy</a:t>
            </a:r>
          </a:p>
          <a:p>
            <a:pPr marL="1085850" indent="-685800">
              <a:buFont typeface="Arial" panose="020B0604020202020204" pitchFamily="34" charset="0"/>
              <a:buChar char="•"/>
              <a:defRPr/>
            </a:pPr>
            <a:endParaRPr lang="en-US" sz="45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6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obeStock_8598144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549"/>
          <a:stretch/>
        </p:blipFill>
        <p:spPr>
          <a:xfrm>
            <a:off x="0" y="3536298"/>
            <a:ext cx="9144000" cy="3333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3958"/>
            <a:ext cx="8674099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What Can </a:t>
            </a:r>
            <a:r>
              <a:rPr lang="en-US" sz="4400" dirty="0" smtClean="0"/>
              <a:t>Conservation Leaders </a:t>
            </a:r>
            <a:r>
              <a:rPr lang="en-US" sz="4400" b="1" dirty="0" smtClean="0"/>
              <a:t>Do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46958"/>
            <a:ext cx="851535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smtClean="0"/>
              <a:t>Best </a:t>
            </a:r>
            <a:r>
              <a:rPr lang="en-US" sz="4000" dirty="0"/>
              <a:t>management practices of neighbors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smtClean="0"/>
              <a:t>Leadership </a:t>
            </a:r>
            <a:r>
              <a:rPr lang="en-US" sz="4000" dirty="0"/>
              <a:t>vison of Iowa as a clean water state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smtClean="0"/>
              <a:t>Community/political/stakeholder </a:t>
            </a:r>
            <a:r>
              <a:rPr lang="en-US" sz="4000" dirty="0"/>
              <a:t>discussion of accountability (not just public resources)</a:t>
            </a: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3200" dirty="0" smtClean="0">
              <a:latin typeface="Arial Narrow" pitchFamily="34" charset="0"/>
            </a:endParaRPr>
          </a:p>
        </p:txBody>
      </p:sp>
      <p:pic>
        <p:nvPicPr>
          <p:cNvPr id="9" name="Picture 8" descr="DMWW Cle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95" y="6417917"/>
            <a:ext cx="1185004" cy="4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obeStock_8598144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549"/>
          <a:stretch/>
        </p:blipFill>
        <p:spPr>
          <a:xfrm>
            <a:off x="0" y="3536298"/>
            <a:ext cx="9144000" cy="3333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95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 Narrow" panose="020B0606020202030204" pitchFamily="34" charset="0"/>
              </a:rPr>
              <a:t>What Can </a:t>
            </a:r>
            <a:r>
              <a:rPr lang="en-US" sz="4800" b="1" dirty="0" smtClean="0">
                <a:latin typeface="Arial Narrow" panose="020B0606020202030204" pitchFamily="34" charset="0"/>
              </a:rPr>
              <a:t>Citizen Advocates Do</a:t>
            </a:r>
            <a:r>
              <a:rPr lang="en-US" sz="4800" b="1" dirty="0" smtClean="0">
                <a:latin typeface="Arial Narrow" panose="020B0606020202030204" pitchFamily="34" charset="0"/>
              </a:rPr>
              <a:t>?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19958"/>
            <a:ext cx="85153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</a:pPr>
            <a:r>
              <a:rPr lang="en-US" sz="3000" b="1" dirty="0">
                <a:solidFill>
                  <a:prstClr val="black"/>
                </a:solidFill>
              </a:rPr>
              <a:t>Defend our </a:t>
            </a:r>
            <a:r>
              <a:rPr lang="en-US" sz="3000" b="1" dirty="0" smtClean="0">
                <a:solidFill>
                  <a:prstClr val="black"/>
                </a:solidFill>
              </a:rPr>
              <a:t>friends</a:t>
            </a:r>
            <a:endParaRPr lang="en-US" sz="3000" b="1" dirty="0">
              <a:solidFill>
                <a:prstClr val="black"/>
              </a:solidFill>
            </a:endParaRPr>
          </a:p>
          <a:p>
            <a:pPr marL="914400" lvl="1" indent="-457200">
              <a:spcBef>
                <a:spcPts val="0"/>
              </a:spcBef>
              <a:buFont typeface="Arial Narrow" panose="020B0606020202030204" pitchFamily="34" charset="0"/>
              <a:buChar char="–"/>
            </a:pPr>
            <a:r>
              <a:rPr lang="en-US" sz="3000" dirty="0">
                <a:solidFill>
                  <a:prstClr val="black"/>
                </a:solidFill>
              </a:rPr>
              <a:t>Leopold Center, Flood Center, DMWW (local control</a:t>
            </a:r>
            <a:r>
              <a:rPr lang="en-US" sz="3000" dirty="0" smtClean="0">
                <a:solidFill>
                  <a:prstClr val="black"/>
                </a:solidFill>
              </a:rPr>
              <a:t>)</a:t>
            </a:r>
          </a:p>
          <a:p>
            <a:pPr marL="514350" lvl="0" indent="-514350">
              <a:spcBef>
                <a:spcPts val="0"/>
              </a:spcBef>
            </a:pPr>
            <a:r>
              <a:rPr lang="en-US" sz="3000" b="1" dirty="0">
                <a:solidFill>
                  <a:prstClr val="black"/>
                </a:solidFill>
              </a:rPr>
              <a:t>Support alternatives to Industrial Ag</a:t>
            </a:r>
          </a:p>
          <a:p>
            <a:pPr marL="971550" lvl="1" indent="-514350">
              <a:spcBef>
                <a:spcPts val="0"/>
              </a:spcBef>
              <a:buFont typeface="Arial Narrow" panose="020B0606020202030204" pitchFamily="34" charset="0"/>
              <a:buChar char="–"/>
            </a:pPr>
            <a:r>
              <a:rPr lang="en-US" sz="3000" dirty="0">
                <a:solidFill>
                  <a:prstClr val="black"/>
                </a:solidFill>
              </a:rPr>
              <a:t>Organic, local, CSAs</a:t>
            </a:r>
          </a:p>
          <a:p>
            <a:pPr marL="457200" lvl="0" indent="-457200">
              <a:spcBef>
                <a:spcPts val="0"/>
              </a:spcBef>
            </a:pPr>
            <a:r>
              <a:rPr lang="en-US" sz="3000" b="1" dirty="0" smtClean="0">
                <a:solidFill>
                  <a:prstClr val="black"/>
                </a:solidFill>
              </a:rPr>
              <a:t>Promote </a:t>
            </a:r>
            <a:r>
              <a:rPr lang="en-US" sz="3000" b="1" dirty="0">
                <a:solidFill>
                  <a:prstClr val="black"/>
                </a:solidFill>
              </a:rPr>
              <a:t>environmental public discourse</a:t>
            </a:r>
          </a:p>
          <a:p>
            <a:pPr marL="971550" lvl="1" indent="-514350">
              <a:spcBef>
                <a:spcPts val="0"/>
              </a:spcBef>
              <a:buFont typeface="Arial Narrow" panose="020B0606020202030204" pitchFamily="34" charset="0"/>
              <a:buChar char="–"/>
            </a:pPr>
            <a:r>
              <a:rPr lang="en-US" sz="3000" dirty="0">
                <a:solidFill>
                  <a:prstClr val="black"/>
                </a:solidFill>
              </a:rPr>
              <a:t>Commit to environmental protection, regulation, and inspection</a:t>
            </a:r>
          </a:p>
          <a:p>
            <a:pPr marL="971550" lvl="1" indent="-514350">
              <a:spcBef>
                <a:spcPts val="0"/>
              </a:spcBef>
              <a:buFont typeface="Arial Narrow" panose="020B0606020202030204" pitchFamily="34" charset="0"/>
              <a:buChar char="–"/>
            </a:pPr>
            <a:r>
              <a:rPr lang="en-US" sz="3000" dirty="0">
                <a:solidFill>
                  <a:prstClr val="black"/>
                </a:solidFill>
              </a:rPr>
              <a:t>Science over emotion </a:t>
            </a:r>
            <a:r>
              <a:rPr lang="en-US" sz="3000" dirty="0">
                <a:solidFill>
                  <a:prstClr val="black"/>
                </a:solidFill>
              </a:rPr>
              <a:t>(“bottle bill,” measurement/monitoring</a:t>
            </a:r>
            <a:r>
              <a:rPr lang="en-US" sz="3000" dirty="0" smtClean="0">
                <a:solidFill>
                  <a:prstClr val="black"/>
                </a:solidFill>
              </a:rPr>
              <a:t>, </a:t>
            </a:r>
            <a:r>
              <a:rPr lang="en-US" sz="3000" dirty="0">
                <a:solidFill>
                  <a:prstClr val="black"/>
                </a:solidFill>
              </a:rPr>
              <a:t>climate </a:t>
            </a:r>
            <a:r>
              <a:rPr lang="en-US" sz="3000" dirty="0" smtClean="0">
                <a:solidFill>
                  <a:prstClr val="black"/>
                </a:solidFill>
              </a:rPr>
              <a:t>change,                Nutrient </a:t>
            </a:r>
            <a:r>
              <a:rPr lang="en-US" sz="3000" dirty="0">
                <a:solidFill>
                  <a:prstClr val="black"/>
                </a:solidFill>
              </a:rPr>
              <a:t>Reduction </a:t>
            </a:r>
            <a:r>
              <a:rPr lang="en-US" sz="3000" dirty="0" smtClean="0">
                <a:solidFill>
                  <a:prstClr val="black"/>
                </a:solidFill>
              </a:rPr>
              <a:t>Strategy)</a:t>
            </a:r>
            <a:endParaRPr lang="en-US" sz="3000" dirty="0">
              <a:solidFill>
                <a:prstClr val="black"/>
              </a:solidFill>
            </a:endParaRPr>
          </a:p>
        </p:txBody>
      </p:sp>
      <p:pic>
        <p:nvPicPr>
          <p:cNvPr id="9" name="Picture 8" descr="DMWW Cle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95" y="6417917"/>
            <a:ext cx="1185004" cy="4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Stock_8598144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7"/>
          <a:stretch/>
        </p:blipFill>
        <p:spPr>
          <a:xfrm>
            <a:off x="0" y="2503365"/>
            <a:ext cx="9144000" cy="4354635"/>
          </a:xfrm>
          <a:prstGeom prst="rect">
            <a:avLst/>
          </a:prstGeom>
        </p:spPr>
      </p:pic>
      <p:pic>
        <p:nvPicPr>
          <p:cNvPr id="9" name="Picture 8" descr="DMWW Cle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12" y="5771626"/>
            <a:ext cx="2488730" cy="924257"/>
          </a:xfrm>
          <a:prstGeom prst="rect">
            <a:avLst/>
          </a:prstGeom>
        </p:spPr>
      </p:pic>
      <p:pic>
        <p:nvPicPr>
          <p:cNvPr id="19" name="Picture 18" descr="Now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392"/>
            <a:ext cx="9144000" cy="41925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12700" y="3369608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latin typeface="Arial Narrow" panose="020B0606020202030204" pitchFamily="34" charset="0"/>
              </a:rPr>
              <a:t>is the time to get </a:t>
            </a:r>
            <a:r>
              <a:rPr lang="en-US" sz="33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SERIOUS</a:t>
            </a:r>
            <a:r>
              <a:rPr lang="en-US" sz="3300" b="1" dirty="0" smtClean="0">
                <a:latin typeface="Arial Narrow" panose="020B0606020202030204" pitchFamily="34" charset="0"/>
              </a:rPr>
              <a:t> about our water (and soil)</a:t>
            </a:r>
            <a:endParaRPr lang="en-US" sz="3300" b="1" dirty="0">
              <a:latin typeface="Arial Narrow" panose="020B060602020203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2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5"/>
          <a:stretch/>
        </p:blipFill>
        <p:spPr>
          <a:xfrm>
            <a:off x="381000" y="-381000"/>
            <a:ext cx="8748156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8392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Global Water Scarcity:</a:t>
            </a:r>
            <a:br>
              <a:rPr lang="en-US" sz="3800" dirty="0" smtClean="0"/>
            </a:br>
            <a:r>
              <a:rPr lang="en-US" sz="3800" dirty="0" smtClean="0"/>
              <a:t>Water </a:t>
            </a:r>
            <a:r>
              <a:rPr lang="en-US" sz="3800" u="sng" dirty="0" smtClean="0"/>
              <a:t>Quality</a:t>
            </a:r>
            <a:r>
              <a:rPr lang="en-US" sz="3800" dirty="0" smtClean="0"/>
              <a:t>, not only Water </a:t>
            </a:r>
            <a:r>
              <a:rPr lang="en-US" sz="3800" u="sng" dirty="0" smtClean="0"/>
              <a:t>Quantity,</a:t>
            </a:r>
            <a:r>
              <a:rPr lang="en-US" sz="3800" dirty="0" smtClean="0"/>
              <a:t> </a:t>
            </a:r>
            <a:r>
              <a:rPr lang="en-US" sz="3800" dirty="0" smtClean="0"/>
              <a:t>is</a:t>
            </a:r>
            <a:r>
              <a:rPr lang="en-US" sz="3800" dirty="0" smtClean="0"/>
              <a:t> </a:t>
            </a:r>
            <a:r>
              <a:rPr lang="en-US" sz="3800" dirty="0" smtClean="0"/>
              <a:t>a </a:t>
            </a:r>
            <a:r>
              <a:rPr lang="en-US" sz="3800" dirty="0" smtClean="0"/>
              <a:t>Driving Factor </a:t>
            </a:r>
            <a:r>
              <a:rPr lang="en-US" sz="3800" dirty="0" smtClean="0"/>
              <a:t>in Assessing Water </a:t>
            </a:r>
            <a:r>
              <a:rPr lang="en-US" sz="3800" dirty="0" smtClean="0"/>
              <a:t>Scarcity 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0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prstClr val="black"/>
                </a:solidFill>
                <a:latin typeface="Arial Narrow" panose="020B0606020202030204" pitchFamily="34" charset="0"/>
              </a:rPr>
              <a:t> – </a:t>
            </a:r>
            <a:r>
              <a:rPr lang="en-US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National Geographic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74274" r="7091" b="20357"/>
          <a:stretch/>
        </p:blipFill>
        <p:spPr>
          <a:xfrm>
            <a:off x="0" y="5943600"/>
            <a:ext cx="66294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83222" r="7091" b="11409"/>
          <a:stretch/>
        </p:blipFill>
        <p:spPr>
          <a:xfrm>
            <a:off x="0" y="6400800"/>
            <a:ext cx="6629400" cy="457200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1981200" y="2362200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19300" y="2400300"/>
            <a:ext cx="495300" cy="342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2638767"/>
            <a:ext cx="1752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Des Moines, IA, USA</a:t>
            </a:r>
            <a:endParaRPr lang="en-US" sz="15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Randy\presentations\service are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1375" r="4008" b="20293"/>
          <a:stretch/>
        </p:blipFill>
        <p:spPr bwMode="auto">
          <a:xfrm>
            <a:off x="-41564" y="145472"/>
            <a:ext cx="6565029" cy="6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68527" y="54061"/>
            <a:ext cx="3429000" cy="1211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>
                <a:latin typeface="Arial Narrow" panose="020B0606020202030204" pitchFamily="34" charset="0"/>
              </a:rPr>
              <a:t>DMWW</a:t>
            </a:r>
            <a:br>
              <a:rPr lang="en-US" altLang="en-US" sz="4000" b="1" dirty="0" smtClean="0"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latin typeface="Arial Narrow" panose="020B0606020202030204" pitchFamily="34" charset="0"/>
              </a:rPr>
              <a:t>Service Area</a:t>
            </a:r>
            <a:endParaRPr lang="en-US" alt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465" y="1266032"/>
            <a:ext cx="2620535" cy="581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Arial Narrow" panose="020B0606020202030204" pitchFamily="34" charset="0"/>
              </a:rPr>
              <a:t>Urban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Arial Narrow" panose="020B0606020202030204" pitchFamily="34" charset="0"/>
              </a:rPr>
              <a:t>Suburban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Rural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Serves 6 of the 10 fastest growing cities in Iowa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  <a:latin typeface="Arial Narrow" panose="020B0606020202030204" pitchFamily="34" charset="0"/>
              </a:rPr>
              <a:t>500,000 </a:t>
            </a: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customers </a:t>
            </a: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     (</a:t>
            </a: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one-sixth </a:t>
            </a:r>
            <a:r>
              <a:rPr lang="en-US" sz="2500" dirty="0">
                <a:solidFill>
                  <a:prstClr val="black"/>
                </a:solidFill>
                <a:latin typeface="Arial Narrow" panose="020B0606020202030204" pitchFamily="34" charset="0"/>
              </a:rPr>
              <a:t>of Iowa’s </a:t>
            </a: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population</a:t>
            </a: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Rivers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Reservoirs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 ASR wells</a:t>
            </a:r>
            <a:endParaRPr lang="en-US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t="180" r="-59" b="-180"/>
          <a:stretch/>
        </p:blipFill>
        <p:spPr>
          <a:xfrm>
            <a:off x="-1" y="-98854"/>
            <a:ext cx="9387729" cy="70029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29299" y="1225747"/>
            <a:ext cx="3270251" cy="514330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 Narrow" panose="020B0606020202030204" pitchFamily="34" charset="0"/>
              </a:rPr>
              <a:t>Reliable source water quality </a:t>
            </a:r>
            <a:br>
              <a:rPr lang="en-US" sz="6600" b="1" dirty="0" smtClean="0">
                <a:latin typeface="Arial Narrow" panose="020B0606020202030204" pitchFamily="34" charset="0"/>
              </a:rPr>
            </a:br>
            <a:r>
              <a:rPr lang="en-US" sz="6600" b="1" dirty="0" smtClean="0">
                <a:latin typeface="Arial Narrow" panose="020B0606020202030204" pitchFamily="34" charset="0"/>
              </a:rPr>
              <a:t>and quantity</a:t>
            </a:r>
            <a:endParaRPr lang="en-US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180" r="35630" b="-180"/>
          <a:stretch/>
        </p:blipFill>
        <p:spPr>
          <a:xfrm>
            <a:off x="-254001" y="-98854"/>
            <a:ext cx="4343401" cy="700294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4122362" y="174863"/>
            <a:ext cx="5021638" cy="66069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Natural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Resources Potential: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</a:pPr>
            <a:r>
              <a:rPr lang="en-US" sz="2700" baseline="0" dirty="0" smtClean="0">
                <a:solidFill>
                  <a:sysClr val="windowText" lastClr="000000"/>
                </a:solidFill>
              </a:rPr>
              <a:t>Recreational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</a:pPr>
            <a:r>
              <a:rPr kumimoji="0" lang="en-US" sz="27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Economic development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</a:pPr>
            <a:r>
              <a:rPr lang="en-US" sz="2700" baseline="0" dirty="0" smtClean="0">
                <a:solidFill>
                  <a:sysClr val="windowText" lastClr="000000"/>
                </a:solidFill>
              </a:rPr>
              <a:t>Labor</a:t>
            </a:r>
            <a:r>
              <a:rPr lang="en-US" sz="2700" dirty="0" smtClean="0">
                <a:solidFill>
                  <a:sysClr val="windowText" lastClr="000000"/>
                </a:solidFill>
              </a:rPr>
              <a:t> force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Role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Landowners and Individuals: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</a:pPr>
            <a:r>
              <a:rPr lang="en-US" sz="2700" baseline="0" dirty="0" smtClean="0">
                <a:solidFill>
                  <a:sysClr val="windowText" lastClr="000000"/>
                </a:solidFill>
              </a:rPr>
              <a:t>Producers pay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Role of Government: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</a:pPr>
            <a:r>
              <a:rPr lang="en-US" sz="2700" noProof="0" dirty="0" smtClean="0">
                <a:solidFill>
                  <a:sysClr val="windowText" lastClr="000000"/>
                </a:solidFill>
              </a:rPr>
              <a:t>Protecting the “commonwealth”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Role of the Public: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</a:pPr>
            <a:r>
              <a:rPr lang="en-US" sz="2700" dirty="0" smtClean="0">
                <a:solidFill>
                  <a:sysClr val="windowText" lastClr="000000"/>
                </a:solidFill>
              </a:rPr>
              <a:t>Source water advocacy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Role</a:t>
            </a:r>
            <a:r>
              <a:rPr kumimoji="0" lang="en-US" sz="2700" b="1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Privat</a:t>
            </a:r>
            <a:r>
              <a:rPr lang="en-US" sz="2700" b="1" dirty="0" smtClean="0">
                <a:solidFill>
                  <a:sysClr val="windowText" lastClr="000000"/>
                </a:solidFill>
              </a:rPr>
              <a:t>e Businesses and Economics:</a:t>
            </a:r>
          </a:p>
          <a:p>
            <a:pPr marL="457200">
              <a:spcBef>
                <a:spcPts val="100"/>
              </a:spcBef>
              <a:spcAft>
                <a:spcPts val="100"/>
              </a:spcAft>
            </a:pPr>
            <a:r>
              <a:rPr kumimoji="0" lang="en-US" sz="270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Economic</a:t>
            </a: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development </a:t>
            </a: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 ag success and consumer confidence</a:t>
            </a:r>
            <a:endParaRPr kumimoji="0" lang="en-US" sz="270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52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sarcone.DMWW\Desktop\IMG_5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12029"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609600"/>
            <a:ext cx="893445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F499E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5500" dirty="0" smtClean="0">
                <a:solidFill>
                  <a:schemeClr val="bg1"/>
                </a:solidFill>
              </a:rPr>
              <a:t>Where We Are</a:t>
            </a:r>
            <a:endParaRPr lang="en-US" sz="55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414" y="1330404"/>
            <a:ext cx="8966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 Narrow" panose="020B0606020202030204" pitchFamily="34" charset="0"/>
              </a:rPr>
              <a:t>A </a:t>
            </a:r>
            <a:r>
              <a:rPr lang="en-US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persistent problem </a:t>
            </a:r>
            <a:r>
              <a:rPr lang="en-US" sz="33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u</a:t>
            </a:r>
            <a:r>
              <a:rPr lang="en-US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nacceptably high pollutants </a:t>
            </a:r>
            <a:r>
              <a:rPr lang="en-US" sz="33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Iowa’s </a:t>
            </a:r>
            <a:r>
              <a:rPr lang="en-US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surface waters</a:t>
            </a:r>
            <a:r>
              <a:rPr lang="en-US" sz="33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especially nutrients </a:t>
            </a:r>
            <a:endParaRPr lang="en-US" sz="3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sarcone.DMWW\Desktop\IMG_5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12029"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609600"/>
            <a:ext cx="893445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F499E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z="5500" dirty="0">
                <a:solidFill>
                  <a:schemeClr val="bg1"/>
                </a:solidFill>
              </a:rPr>
              <a:t>Where We 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414" y="1330404"/>
            <a:ext cx="8966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rial Narrow" panose="020B0606020202030204" pitchFamily="34" charset="0"/>
              </a:rPr>
              <a:t>A </a:t>
            </a:r>
            <a:r>
              <a:rPr lang="en-US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persistent problem </a:t>
            </a:r>
            <a:r>
              <a:rPr lang="en-US" sz="33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u</a:t>
            </a:r>
            <a:r>
              <a:rPr lang="en-US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nacceptably high pollutants </a:t>
            </a:r>
            <a:r>
              <a:rPr lang="en-US" sz="33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Iowa’s </a:t>
            </a:r>
            <a:r>
              <a:rPr lang="en-US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surface waters</a:t>
            </a:r>
            <a:r>
              <a:rPr lang="en-US" sz="33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3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especially nutrients </a:t>
            </a:r>
            <a:endParaRPr lang="en-US" sz="3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14" y="2681407"/>
            <a:ext cx="80867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“Corn and soybean fields are the primary cause of nitrate in Iowa waterways.”</a:t>
            </a:r>
          </a:p>
          <a:p>
            <a:r>
              <a:rPr lang="en-US" sz="17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r>
              <a:rPr lang="en-US" sz="1700" i="1" dirty="0">
                <a:solidFill>
                  <a:srgbClr val="FF0000"/>
                </a:solidFill>
                <a:latin typeface="Arial Narrow" panose="020B0606020202030204" pitchFamily="34" charset="0"/>
              </a:rPr>
              <a:t>– </a:t>
            </a:r>
            <a:r>
              <a:rPr lang="en-US" sz="17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Michael </a:t>
            </a:r>
            <a:r>
              <a:rPr lang="en-US" sz="1700" i="1" dirty="0">
                <a:solidFill>
                  <a:srgbClr val="FF0000"/>
                </a:solidFill>
                <a:latin typeface="Arial Narrow" panose="020B0606020202030204" pitchFamily="34" charset="0"/>
              </a:rPr>
              <a:t>Castellano and Matthew </a:t>
            </a:r>
            <a:r>
              <a:rPr lang="en-US" sz="17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Helmers, Iowa State University </a:t>
            </a:r>
          </a:p>
          <a:p>
            <a:r>
              <a:rPr lang="en-US" sz="17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The Des Moines Register, April 12, 2015</a:t>
            </a:r>
            <a:endParaRPr lang="en-US" sz="17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4191000"/>
            <a:ext cx="896683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 smtClean="0">
                <a:latin typeface="Arial Narrow" panose="020B0606020202030204" pitchFamily="34" charset="0"/>
              </a:rPr>
              <a:t>Nutrient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 Narrow" panose="020B0606020202030204" pitchFamily="34" charset="0"/>
              </a:rPr>
              <a:t>Anhydrous ammonia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 Narrow" panose="020B0606020202030204" pitchFamily="34" charset="0"/>
              </a:rPr>
              <a:t>Animal/human waste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 Narrow" panose="020B0606020202030204" pitchFamily="34" charset="0"/>
              </a:rPr>
              <a:t>Nitrogen </a:t>
            </a:r>
            <a:r>
              <a:rPr lang="en-US" sz="33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carried by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Phosphorous  carried by soil</a:t>
            </a:r>
            <a:endParaRPr lang="en-US" sz="33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/>
          <a:stretch/>
        </p:blipFill>
        <p:spPr>
          <a:xfrm>
            <a:off x="-38100" y="0"/>
            <a:ext cx="9182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201150" cy="75247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‘Dystopic Vision’ – Where We’re Going</a:t>
            </a:r>
            <a:r>
              <a:rPr lang="en-US" sz="4000" dirty="0" smtClean="0">
                <a:solidFill>
                  <a:schemeClr val="bg1"/>
                </a:solidFill>
              </a:rPr>
              <a:t>…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6" y="1315243"/>
            <a:ext cx="8229600" cy="534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08" y="111124"/>
            <a:ext cx="9201150" cy="2228850"/>
          </a:xfrm>
        </p:spPr>
        <p:txBody>
          <a:bodyPr>
            <a:noAutofit/>
          </a:bodyPr>
          <a:lstStyle/>
          <a:p>
            <a:r>
              <a:rPr lang="en-US" dirty="0" smtClean="0"/>
              <a:t>Tale </a:t>
            </a:r>
            <a:r>
              <a:rPr lang="en-US" dirty="0" smtClean="0"/>
              <a:t>of West Virginia and Pennsylvania:</a:t>
            </a:r>
            <a:br>
              <a:rPr lang="en-US" dirty="0" smtClean="0"/>
            </a:br>
            <a:r>
              <a:rPr lang="en-US" dirty="0" smtClean="0"/>
              <a:t>Failed Production/Lost Towns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823490" y="6324600"/>
            <a:ext cx="191971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9491" y="3246418"/>
            <a:ext cx="5056291" cy="3357582"/>
            <a:chOff x="-179491" y="3500418"/>
            <a:chExt cx="5056291" cy="3357582"/>
          </a:xfrm>
        </p:grpSpPr>
        <p:sp>
          <p:nvSpPr>
            <p:cNvPr id="6" name="5-Point Star 5"/>
            <p:cNvSpPr/>
            <p:nvPr/>
          </p:nvSpPr>
          <p:spPr>
            <a:xfrm>
              <a:off x="4648200" y="3500418"/>
              <a:ext cx="228600" cy="2286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600200" y="3614718"/>
              <a:ext cx="3156026" cy="227181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64" r="978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9" y="5439432"/>
              <a:ext cx="2109349" cy="1418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le 1"/>
            <p:cNvSpPr txBox="1">
              <a:spLocks/>
            </p:cNvSpPr>
            <p:nvPr/>
          </p:nvSpPr>
          <p:spPr>
            <a:xfrm>
              <a:off x="-179491" y="4999219"/>
              <a:ext cx="2109350" cy="5793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500" b="1" kern="1200">
                  <a:solidFill>
                    <a:schemeClr val="tx1"/>
                  </a:solidFill>
                  <a:latin typeface="Arial Narrow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000" dirty="0" smtClean="0">
                  <a:solidFill>
                    <a:srgbClr val="FF0000"/>
                  </a:solidFill>
                </a:rPr>
                <a:t>‘Big </a:t>
              </a:r>
              <a:r>
                <a:rPr lang="en-US" sz="3000" dirty="0" smtClean="0">
                  <a:solidFill>
                    <a:srgbClr val="FF0000"/>
                  </a:solidFill>
                </a:rPr>
                <a:t>Ag’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7000" y="3708400"/>
            <a:ext cx="2888416" cy="2933700"/>
            <a:chOff x="6477000" y="3962400"/>
            <a:chExt cx="2888416" cy="2933700"/>
          </a:xfrm>
        </p:grpSpPr>
        <p:sp>
          <p:nvSpPr>
            <p:cNvPr id="14" name="5-Point Star 13"/>
            <p:cNvSpPr/>
            <p:nvPr/>
          </p:nvSpPr>
          <p:spPr>
            <a:xfrm>
              <a:off x="6477000" y="3962400"/>
              <a:ext cx="228600" cy="2286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0" name="Straight Connector 19"/>
            <p:cNvCxnSpPr>
              <a:stCxn id="14" idx="3"/>
            </p:cNvCxnSpPr>
            <p:nvPr/>
          </p:nvCxnSpPr>
          <p:spPr>
            <a:xfrm>
              <a:off x="6661941" y="4190999"/>
              <a:ext cx="1034259" cy="14311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86" b="99605" l="513" r="972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015" y="4951699"/>
              <a:ext cx="1794222" cy="1551395"/>
            </a:xfrm>
            <a:prstGeom prst="rect">
              <a:avLst/>
            </a:prstGeom>
          </p:spPr>
        </p:pic>
        <p:sp>
          <p:nvSpPr>
            <p:cNvPr id="23" name="Title 1"/>
            <p:cNvSpPr txBox="1">
              <a:spLocks/>
            </p:cNvSpPr>
            <p:nvPr/>
          </p:nvSpPr>
          <p:spPr>
            <a:xfrm>
              <a:off x="7256066" y="6316795"/>
              <a:ext cx="2109350" cy="5793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500" b="1" kern="1200">
                  <a:solidFill>
                    <a:schemeClr val="tx1"/>
                  </a:solidFill>
                  <a:latin typeface="Arial Narrow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000" dirty="0" smtClean="0">
                  <a:solidFill>
                    <a:srgbClr val="FF0000"/>
                  </a:solidFill>
                </a:rPr>
                <a:t>‘Big Coal’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58197" y="3171395"/>
            <a:ext cx="2321852" cy="1647062"/>
            <a:chOff x="7058197" y="3425395"/>
            <a:chExt cx="2321852" cy="1647062"/>
          </a:xfrm>
        </p:grpSpPr>
        <p:sp>
          <p:nvSpPr>
            <p:cNvPr id="16" name="5-Point Star 15"/>
            <p:cNvSpPr/>
            <p:nvPr/>
          </p:nvSpPr>
          <p:spPr>
            <a:xfrm>
              <a:off x="7058197" y="3446773"/>
              <a:ext cx="228600" cy="2286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218443" y="3574090"/>
              <a:ext cx="934957" cy="6169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727" r="947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6879">
              <a:off x="7442025" y="3765278"/>
              <a:ext cx="1742906" cy="1307179"/>
            </a:xfrm>
            <a:prstGeom prst="rect">
              <a:avLst/>
            </a:prstGeom>
          </p:spPr>
        </p:pic>
        <p:sp>
          <p:nvSpPr>
            <p:cNvPr id="26" name="Title 1"/>
            <p:cNvSpPr txBox="1">
              <a:spLocks/>
            </p:cNvSpPr>
            <p:nvPr/>
          </p:nvSpPr>
          <p:spPr>
            <a:xfrm>
              <a:off x="7270699" y="3425395"/>
              <a:ext cx="2109350" cy="5793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500" b="1" kern="1200">
                  <a:solidFill>
                    <a:schemeClr val="tx1"/>
                  </a:solidFill>
                  <a:latin typeface="Arial Narrow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000" dirty="0" smtClean="0">
                  <a:solidFill>
                    <a:srgbClr val="FF0000"/>
                  </a:solidFill>
                </a:rPr>
                <a:t>‘Big Steel’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5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11948</TotalTime>
  <Words>711</Words>
  <Application>Microsoft Office PowerPoint</Application>
  <PresentationFormat>On-screen Show (4:3)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Office Theme</vt:lpstr>
      <vt:lpstr>Custom Design</vt:lpstr>
      <vt:lpstr>PowerPoint Presentation</vt:lpstr>
      <vt:lpstr>Global Water Scarcity: Water Quality, not only Water Quantity, is a Driving Factor in Assessing Water Scarcity </vt:lpstr>
      <vt:lpstr>PowerPoint Presentation</vt:lpstr>
      <vt:lpstr>Reliable source water quality  and quantity</vt:lpstr>
      <vt:lpstr>PowerPoint Presentation</vt:lpstr>
      <vt:lpstr>PowerPoint Presentation</vt:lpstr>
      <vt:lpstr>PowerPoint Presentation</vt:lpstr>
      <vt:lpstr>The ‘Dystopic Vision’ – Where We’re Going…</vt:lpstr>
      <vt:lpstr>Tale of West Virginia and Pennsylvania: Failed Production/Lost Towns </vt:lpstr>
      <vt:lpstr>The ‘Utopic Vision’ – Where We Should Be… Sustainable Agriculture and                                 Improved Water Quality</vt:lpstr>
      <vt:lpstr>PowerPoint Presentation</vt:lpstr>
      <vt:lpstr>PowerPoint Presentation</vt:lpstr>
      <vt:lpstr>What Can Conservation Leaders Do?</vt:lpstr>
      <vt:lpstr>What Can Citizen Advocates Do?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Sarcone, Laura</dc:creator>
  <cp:lastModifiedBy>Laura Sarcone</cp:lastModifiedBy>
  <cp:revision>179</cp:revision>
  <cp:lastPrinted>2018-09-18T13:13:51Z</cp:lastPrinted>
  <dcterms:created xsi:type="dcterms:W3CDTF">2017-08-04T13:48:32Z</dcterms:created>
  <dcterms:modified xsi:type="dcterms:W3CDTF">2018-09-18T18:05:06Z</dcterms:modified>
</cp:coreProperties>
</file>