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waipl.org/" TargetMode="External"/><Relationship Id="rId2" Type="http://schemas.openxmlformats.org/officeDocument/2006/relationships/hyperlink" Target="mailto:director@iowaipl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DAB6-A807-4CA1-95A7-03E12606A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839" y="2404534"/>
            <a:ext cx="8653806" cy="1646302"/>
          </a:xfrm>
        </p:spPr>
        <p:txBody>
          <a:bodyPr/>
          <a:lstStyle/>
          <a:p>
            <a:r>
              <a:rPr lang="en-US" dirty="0"/>
              <a:t>A Faith Based Vision </a:t>
            </a:r>
            <a:br>
              <a:rPr lang="en-US" dirty="0"/>
            </a:br>
            <a:r>
              <a:rPr lang="en-US" dirty="0"/>
              <a:t>for Iowa’s Climate Future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688B59-E523-4318-BA4A-CAAC81745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94461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Matt Russell</a:t>
            </a:r>
          </a:p>
          <a:p>
            <a:pPr algn="ctr"/>
            <a:r>
              <a:rPr lang="en-US" dirty="0"/>
              <a:t>Iowa Interfaith Power &amp; Light</a:t>
            </a:r>
          </a:p>
          <a:p>
            <a:pPr algn="ctr"/>
            <a:r>
              <a:rPr lang="en-US" b="1" dirty="0"/>
              <a:t>SOIL 2018 – Turning Our Vision for Iowa’s Water and Land in to Action</a:t>
            </a:r>
          </a:p>
          <a:p>
            <a:pPr algn="ctr"/>
            <a:r>
              <a:rPr lang="en-US" b="1" dirty="0"/>
              <a:t>Drake University Agricultural Law Center</a:t>
            </a:r>
          </a:p>
          <a:p>
            <a:pPr algn="ctr"/>
            <a:r>
              <a:rPr lang="en-US" b="1" dirty="0"/>
              <a:t>September 19, 2018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4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28112-E626-42BA-836E-F093A589B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farmers to lead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30D1-0D9D-4F74-BC68-39EFBDB42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1093"/>
            <a:ext cx="8596668" cy="4457307"/>
          </a:xfrm>
        </p:spPr>
        <p:txBody>
          <a:bodyPr>
            <a:normAutofit fontScale="92500"/>
          </a:bodyPr>
          <a:lstStyle/>
          <a:p>
            <a:pPr lvl="0"/>
            <a:r>
              <a:rPr lang="en-US" sz="2400" dirty="0"/>
              <a:t>Develop the agricultural practices to both adapt to and mitigate climate change</a:t>
            </a:r>
          </a:p>
          <a:p>
            <a:pPr lvl="0"/>
            <a:r>
              <a:rPr lang="en-US" sz="2400" dirty="0"/>
              <a:t>Advocate for public policies that empower farmers to deliver what the world is demanding—a stable climate</a:t>
            </a:r>
          </a:p>
          <a:p>
            <a:pPr lvl="0"/>
            <a:r>
              <a:rPr lang="en-US" sz="2400" dirty="0"/>
              <a:t>Unleash the power of farmer innovation to accelerate change</a:t>
            </a:r>
          </a:p>
          <a:p>
            <a:pPr lvl="0"/>
            <a:r>
              <a:rPr lang="en-US" sz="2400" dirty="0"/>
              <a:t>Partner with Iowa State University and empower their farm organizations to claim global leadership in climate smart agriculture</a:t>
            </a:r>
          </a:p>
          <a:p>
            <a:pPr lvl="0"/>
            <a:r>
              <a:rPr lang="en-US" sz="2400" dirty="0"/>
              <a:t>Keep the value of on farm environmental services for farmers and rural communities rather than having all of the value flow up the supply chain</a:t>
            </a:r>
          </a:p>
        </p:txBody>
      </p:sp>
    </p:spTree>
    <p:extLst>
      <p:ext uri="{BB962C8B-B14F-4D97-AF65-F5344CB8AC3E}">
        <p14:creationId xmlns:p14="http://schemas.microsoft.com/office/powerpoint/2010/main" val="2388431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90BE-9800-421D-858D-DD2B5467B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farmers helping solve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001E8-74C2-4468-8022-FBDC1394A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Recruiting farmers who want to </a:t>
            </a:r>
          </a:p>
          <a:p>
            <a:pPr lvl="1"/>
            <a:r>
              <a:rPr lang="en-US" sz="2600" dirty="0"/>
              <a:t>Provide moral leadership</a:t>
            </a:r>
          </a:p>
          <a:p>
            <a:pPr lvl="1"/>
            <a:r>
              <a:rPr lang="en-US" sz="2600" dirty="0"/>
              <a:t>Innovate on their farms</a:t>
            </a:r>
          </a:p>
          <a:p>
            <a:pPr lvl="1"/>
            <a:r>
              <a:rPr lang="en-US" sz="2600" dirty="0"/>
              <a:t>Capture the economic benefits </a:t>
            </a:r>
          </a:p>
          <a:p>
            <a:pPr lvl="1"/>
            <a:r>
              <a:rPr lang="en-US" sz="2600" dirty="0"/>
              <a:t>Lead the policy development</a:t>
            </a:r>
          </a:p>
          <a:p>
            <a:pPr marL="457200" lvl="1" indent="0">
              <a:buNone/>
            </a:pPr>
            <a:r>
              <a:rPr lang="en-US" sz="2600" dirty="0"/>
              <a:t>Matt Russell, </a:t>
            </a:r>
            <a:r>
              <a:rPr lang="en-US" sz="2600" dirty="0">
                <a:hlinkClick r:id="rId2"/>
              </a:rPr>
              <a:t>director@iowaipl.org</a:t>
            </a:r>
            <a:endParaRPr lang="en-US" sz="2600" dirty="0"/>
          </a:p>
          <a:p>
            <a:pPr marL="457200" lvl="1" indent="0">
              <a:buNone/>
            </a:pPr>
            <a:r>
              <a:rPr lang="en-US" sz="2600" dirty="0">
                <a:hlinkClick r:id="rId3"/>
              </a:rPr>
              <a:t>www.iowaipl.org</a:t>
            </a:r>
            <a:r>
              <a:rPr lang="en-US" sz="2600" dirty="0"/>
              <a:t> </a:t>
            </a:r>
          </a:p>
          <a:p>
            <a:pPr lvl="1"/>
            <a:endParaRPr lang="en-US" sz="2600" dirty="0"/>
          </a:p>
        </p:txBody>
      </p:sp>
      <p:pic>
        <p:nvPicPr>
          <p:cNvPr id="4" name="Picture 2" descr="\\DRAKE\Law-School\The Centers\Russell, Matthew\Desktop\slide show photos\last side.JPG">
            <a:extLst>
              <a:ext uri="{FF2B5EF4-FFF2-40B4-BE49-F238E27FC236}">
                <a16:creationId xmlns:a16="http://schemas.microsoft.com/office/drawing/2014/main" id="{AC5C20C4-3498-438B-BD19-CAF95F16C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15625"/>
          <a:stretch/>
        </p:blipFill>
        <p:spPr>
          <a:xfrm>
            <a:off x="6330344" y="2353055"/>
            <a:ext cx="5599720" cy="257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6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30C3F-9767-4C03-B1DA-D80545A94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Climate Crisis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40918-E9C3-42D3-A77F-2B9414DFD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361" y="1930400"/>
            <a:ext cx="7356639" cy="4131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0425E2-D620-485F-89DC-0C8B05388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74" y="1930400"/>
            <a:ext cx="5508047" cy="413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6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01E2F-2FA5-4A3B-BD47-08DA279E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Paris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FD071-8362-4B60-9E48-40A3FBBF6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307927" cy="388077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Commitment to adapt and mitigate</a:t>
            </a:r>
          </a:p>
          <a:p>
            <a:r>
              <a:rPr lang="en-US" sz="3200" dirty="0"/>
              <a:t>Global public policy framework</a:t>
            </a:r>
          </a:p>
          <a:p>
            <a:r>
              <a:rPr lang="en-US" sz="3200" dirty="0"/>
              <a:t>Markets built on policy framework</a:t>
            </a:r>
          </a:p>
          <a:p>
            <a:r>
              <a:rPr lang="en-US" sz="3200" dirty="0"/>
              <a:t>Monetization of carbon</a:t>
            </a:r>
          </a:p>
          <a:p>
            <a:r>
              <a:rPr lang="en-US" sz="3200" dirty="0"/>
              <a:t>Agriculture is in the mix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00D3BF-78B6-4C22-81E5-96653A53C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261" y="1829585"/>
            <a:ext cx="3826890" cy="382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3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4C012-6D72-4BBB-A13D-8E5681CF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Bomb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DFBC6-4692-4ADA-8A00-67540FF39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737" y="1270000"/>
            <a:ext cx="3484449" cy="5473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D00CFC-0699-4769-8459-E2DD1FE4DBC0}"/>
              </a:ext>
            </a:extLst>
          </p:cNvPr>
          <p:cNvSpPr txBox="1"/>
          <p:nvPr/>
        </p:nvSpPr>
        <p:spPr>
          <a:xfrm>
            <a:off x="518474" y="2064470"/>
            <a:ext cx="506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21682F-0BA2-48F9-B0F2-E131F06F19D2}"/>
              </a:ext>
            </a:extLst>
          </p:cNvPr>
          <p:cNvSpPr/>
          <p:nvPr/>
        </p:nvSpPr>
        <p:spPr>
          <a:xfrm>
            <a:off x="410094" y="1659484"/>
            <a:ext cx="6096000" cy="46217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Green Revolution</a:t>
            </a:r>
          </a:p>
          <a:p>
            <a:pPr marL="342900" lvl="0" indent="-3429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Iowa Leadership</a:t>
            </a:r>
          </a:p>
          <a:p>
            <a:pPr marL="342900" lvl="0" indent="-3429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Agriculture Major Tool</a:t>
            </a:r>
          </a:p>
          <a:p>
            <a:pPr marL="342900" lvl="0" indent="-3429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Iowa benefits</a:t>
            </a:r>
          </a:p>
          <a:p>
            <a:pPr marL="800100" lvl="1" indent="-3429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Moral view—Feed the World</a:t>
            </a:r>
          </a:p>
          <a:p>
            <a:pPr marL="800100" lvl="1" indent="-3429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Economic view—leadership and development </a:t>
            </a:r>
          </a:p>
          <a:p>
            <a:pPr marL="342900" lvl="0" indent="-3429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4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88AA0-1E89-4744-80D5-411B14F5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Climate Crisis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6CA968-5F88-44C4-A8FC-7C1B5BBE4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996085" cy="3880773"/>
          </a:xfrm>
        </p:spPr>
        <p:txBody>
          <a:bodyPr/>
          <a:lstStyle/>
          <a:p>
            <a:r>
              <a:rPr lang="en-US" sz="2400" dirty="0"/>
              <a:t>Climate instability threatens more than population</a:t>
            </a:r>
          </a:p>
          <a:p>
            <a:r>
              <a:rPr lang="en-US" sz="2400" dirty="0"/>
              <a:t>Climate threatens agricultural production</a:t>
            </a:r>
          </a:p>
          <a:p>
            <a:r>
              <a:rPr lang="en-US" sz="2400" dirty="0"/>
              <a:t>Climate instability amplifies conflicts</a:t>
            </a:r>
          </a:p>
          <a:p>
            <a:r>
              <a:rPr lang="en-US" sz="2400" dirty="0"/>
              <a:t>Climate change is creating mass migrations</a:t>
            </a:r>
          </a:p>
          <a:p>
            <a:r>
              <a:rPr lang="en-US" sz="2400" dirty="0"/>
              <a:t>The world is demanding action to stabilize the climate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661E6A-50DF-4946-8D22-9519A175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059" y="1270000"/>
            <a:ext cx="30003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3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B1B9-8186-4E5C-ACAD-F0C5752E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Farmers and Climate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A301A-A382-4057-904C-5935CC62C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674609" cy="3880773"/>
          </a:xfrm>
        </p:spPr>
        <p:txBody>
          <a:bodyPr>
            <a:normAutofit/>
          </a:bodyPr>
          <a:lstStyle/>
          <a:p>
            <a:r>
              <a:rPr lang="en-US" sz="2400" dirty="0"/>
              <a:t>Best soils on the planet</a:t>
            </a:r>
          </a:p>
          <a:p>
            <a:r>
              <a:rPr lang="en-US" sz="2400" dirty="0"/>
              <a:t>Existing infrastructure</a:t>
            </a:r>
          </a:p>
          <a:p>
            <a:r>
              <a:rPr lang="en-US" sz="2400" dirty="0"/>
              <a:t>Access to technology</a:t>
            </a:r>
          </a:p>
          <a:p>
            <a:r>
              <a:rPr lang="en-US" sz="2400" dirty="0"/>
              <a:t>Industry</a:t>
            </a:r>
          </a:p>
          <a:p>
            <a:r>
              <a:rPr lang="en-US" sz="2400" dirty="0"/>
              <a:t>Capital</a:t>
            </a:r>
          </a:p>
          <a:p>
            <a:r>
              <a:rPr lang="en-US" sz="2400" dirty="0"/>
              <a:t>Farmer political power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50EF4-F262-4FAC-BC00-007EFE093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943" y="2014194"/>
            <a:ext cx="7334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2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D9FC-75EC-4A8B-954B-35261A9E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Farmer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E7DE1-3895-456C-B747-68FA17AB3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988175" cy="3880773"/>
          </a:xfrm>
        </p:spPr>
        <p:txBody>
          <a:bodyPr>
            <a:normAutofit/>
          </a:bodyPr>
          <a:lstStyle/>
          <a:p>
            <a:r>
              <a:rPr lang="en-US" sz="3600" dirty="0"/>
              <a:t>Conservation tillage</a:t>
            </a:r>
          </a:p>
          <a:p>
            <a:r>
              <a:rPr lang="en-US" sz="3600" dirty="0"/>
              <a:t>Managed grazing</a:t>
            </a:r>
          </a:p>
          <a:p>
            <a:r>
              <a:rPr lang="en-US" sz="3600" dirty="0"/>
              <a:t>Cover crops</a:t>
            </a:r>
          </a:p>
          <a:p>
            <a:r>
              <a:rPr lang="en-US" sz="3600" dirty="0"/>
              <a:t>Crop rotations</a:t>
            </a:r>
          </a:p>
          <a:p>
            <a:r>
              <a:rPr lang="en-US" sz="3600" dirty="0"/>
              <a:t>Ethanol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9C9579-E049-45E5-80E2-6916285C3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576" y="3022601"/>
            <a:ext cx="7334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38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2B4-817F-4FCB-B0C8-8D4F160F4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Farmers can lead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9255B-AE1D-4CC6-A38D-6F27BEBE5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629198" cy="3880773"/>
          </a:xfrm>
        </p:spPr>
        <p:txBody>
          <a:bodyPr>
            <a:normAutofit/>
          </a:bodyPr>
          <a:lstStyle/>
          <a:p>
            <a:r>
              <a:rPr lang="en-US" sz="2800" dirty="0"/>
              <a:t>A moral argument—faith</a:t>
            </a:r>
          </a:p>
          <a:p>
            <a:r>
              <a:rPr lang="en-US" sz="2800" dirty="0"/>
              <a:t>An economic argument—legacy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17BD6-AA8C-4BA1-B16D-EC03DB662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992" y="3429000"/>
            <a:ext cx="7532016" cy="301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8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0291-156F-42F8-BCC3-4A624B46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services and water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B1A53-C459-46F5-A394-823D20E3F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Global demand for climate services creates huge potential pool of resources for mitigation—carbon sequestration</a:t>
            </a:r>
          </a:p>
          <a:p>
            <a:r>
              <a:rPr lang="en-US" sz="2400" dirty="0"/>
              <a:t>No such pool is likely to emerge for water quality</a:t>
            </a:r>
          </a:p>
          <a:p>
            <a:r>
              <a:rPr lang="en-US" sz="2400" dirty="0"/>
              <a:t>Overlap between water quality benefits and climate benefits from sustainable agriculture</a:t>
            </a:r>
          </a:p>
          <a:p>
            <a:r>
              <a:rPr lang="en-US" sz="2400" dirty="0"/>
              <a:t>Farmers can use climate service dollars to solve water quality, but not the other way around.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19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</TotalTime>
  <Words>346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A Faith Based Vision  for Iowa’s Climate Future</vt:lpstr>
      <vt:lpstr>The Climate Crisis</vt:lpstr>
      <vt:lpstr>The Paris Agreement</vt:lpstr>
      <vt:lpstr>Population Bomb</vt:lpstr>
      <vt:lpstr>The Climate Crisis</vt:lpstr>
      <vt:lpstr>Iowa Farmers and Climate Services</vt:lpstr>
      <vt:lpstr>Farmer Innovation</vt:lpstr>
      <vt:lpstr>Farmers can lead</vt:lpstr>
      <vt:lpstr>Climate services and water quality</vt:lpstr>
      <vt:lpstr>Organizing farmers to lead</vt:lpstr>
      <vt:lpstr>Iowa farmers helping solve climate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Iowa IPL</dc:creator>
  <cp:lastModifiedBy>Iowa IPL</cp:lastModifiedBy>
  <cp:revision>13</cp:revision>
  <dcterms:created xsi:type="dcterms:W3CDTF">2018-09-18T21:58:33Z</dcterms:created>
  <dcterms:modified xsi:type="dcterms:W3CDTF">2018-09-19T13:04:49Z</dcterms:modified>
</cp:coreProperties>
</file>