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3.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4.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5.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5" r:id="rId1"/>
    <p:sldMasterId id="2147483742" r:id="rId2"/>
    <p:sldMasterId id="2147483759" r:id="rId3"/>
    <p:sldMasterId id="2147483810" r:id="rId4"/>
    <p:sldMasterId id="2147483844" r:id="rId5"/>
    <p:sldMasterId id="2147483987" r:id="rId6"/>
  </p:sldMasterIdLst>
  <p:notesMasterIdLst>
    <p:notesMasterId r:id="rId54"/>
  </p:notesMasterIdLst>
  <p:handoutMasterIdLst>
    <p:handoutMasterId r:id="rId55"/>
  </p:handoutMasterIdLst>
  <p:sldIdLst>
    <p:sldId id="258" r:id="rId7"/>
    <p:sldId id="259" r:id="rId8"/>
    <p:sldId id="256" r:id="rId9"/>
    <p:sldId id="291" r:id="rId10"/>
    <p:sldId id="322" r:id="rId11"/>
    <p:sldId id="352" r:id="rId12"/>
    <p:sldId id="321" r:id="rId13"/>
    <p:sldId id="319" r:id="rId14"/>
    <p:sldId id="323" r:id="rId15"/>
    <p:sldId id="315" r:id="rId16"/>
    <p:sldId id="316" r:id="rId17"/>
    <p:sldId id="317" r:id="rId18"/>
    <p:sldId id="357" r:id="rId19"/>
    <p:sldId id="358" r:id="rId20"/>
    <p:sldId id="356" r:id="rId21"/>
    <p:sldId id="359" r:id="rId22"/>
    <p:sldId id="286" r:id="rId23"/>
    <p:sldId id="314" r:id="rId24"/>
    <p:sldId id="260" r:id="rId25"/>
    <p:sldId id="261" r:id="rId26"/>
    <p:sldId id="262" r:id="rId27"/>
    <p:sldId id="263" r:id="rId28"/>
    <p:sldId id="360" r:id="rId29"/>
    <p:sldId id="329" r:id="rId30"/>
    <p:sldId id="328" r:id="rId31"/>
    <p:sldId id="330" r:id="rId32"/>
    <p:sldId id="354" r:id="rId33"/>
    <p:sldId id="347" r:id="rId34"/>
    <p:sldId id="362" r:id="rId35"/>
    <p:sldId id="361" r:id="rId36"/>
    <p:sldId id="353" r:id="rId37"/>
    <p:sldId id="304" r:id="rId38"/>
    <p:sldId id="279" r:id="rId39"/>
    <p:sldId id="280" r:id="rId40"/>
    <p:sldId id="346" r:id="rId41"/>
    <p:sldId id="335" r:id="rId42"/>
    <p:sldId id="307" r:id="rId43"/>
    <p:sldId id="341" r:id="rId44"/>
    <p:sldId id="343" r:id="rId45"/>
    <p:sldId id="299" r:id="rId46"/>
    <p:sldId id="303" r:id="rId47"/>
    <p:sldId id="293" r:id="rId48"/>
    <p:sldId id="342" r:id="rId49"/>
    <p:sldId id="309" r:id="rId50"/>
    <p:sldId id="345" r:id="rId51"/>
    <p:sldId id="281" r:id="rId52"/>
    <p:sldId id="339" r:id="rId53"/>
  </p:sldIdLst>
  <p:sldSz cx="12192000" cy="6858000"/>
  <p:notesSz cx="9296400" cy="7010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6600"/>
    <a:srgbClr val="9A7C1C"/>
    <a:srgbClr val="EEE91B"/>
    <a:srgbClr val="E1DD23"/>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14" autoAdjust="0"/>
    <p:restoredTop sz="48936" autoAdjust="0"/>
  </p:normalViewPr>
  <p:slideViewPr>
    <p:cSldViewPr snapToGrid="0">
      <p:cViewPr varScale="1">
        <p:scale>
          <a:sx n="37" d="100"/>
          <a:sy n="37" d="100"/>
        </p:scale>
        <p:origin x="1800" y="42"/>
      </p:cViewPr>
      <p:guideLst/>
    </p:cSldViewPr>
  </p:slideViewPr>
  <p:outlineViewPr>
    <p:cViewPr>
      <p:scale>
        <a:sx n="33" d="100"/>
        <a:sy n="33" d="100"/>
      </p:scale>
      <p:origin x="0" y="-1558"/>
    </p:cViewPr>
  </p:outlineViewPr>
  <p:notesTextViewPr>
    <p:cViewPr>
      <p:scale>
        <a:sx n="3" d="2"/>
        <a:sy n="3" d="2"/>
      </p:scale>
      <p:origin x="0" y="0"/>
    </p:cViewPr>
  </p:notesTextViewPr>
  <p:sorterViewPr>
    <p:cViewPr>
      <p:scale>
        <a:sx n="100" d="100"/>
        <a:sy n="100" d="100"/>
      </p:scale>
      <p:origin x="0" y="-5973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handoutMaster" Target="handoutMasters/handoutMaster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slide" Target="slides/slide35.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viewProps" Target="view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presProps" Target="presProps.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slideMaster" Target="slideMasters/slideMaster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2D5AE93-41B4-4798-A9FE-607BEB91B86D}"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041CD289-6AF5-4DD6-8A8A-582B91E74393}">
      <dgm:prSet phldrT="[Text]" custT="1"/>
      <dgm:spPr/>
      <dgm:t>
        <a:bodyPr/>
        <a:lstStyle/>
        <a:p>
          <a:r>
            <a:rPr lang="en-US" sz="1600" dirty="0" smtClean="0"/>
            <a:t>Soil and water health</a:t>
          </a:r>
          <a:endParaRPr lang="en-US" sz="1600" dirty="0"/>
        </a:p>
      </dgm:t>
    </dgm:pt>
    <dgm:pt modelId="{69AC9865-EA2E-4BDA-9C08-B26129BE8DB8}" type="parTrans" cxnId="{B0214144-91CC-4506-9014-C463F40661E9}">
      <dgm:prSet/>
      <dgm:spPr/>
      <dgm:t>
        <a:bodyPr/>
        <a:lstStyle/>
        <a:p>
          <a:endParaRPr lang="en-US"/>
        </a:p>
      </dgm:t>
    </dgm:pt>
    <dgm:pt modelId="{7C63CDCE-5DB1-483C-BFF9-5E45C5526874}" type="sibTrans" cxnId="{B0214144-91CC-4506-9014-C463F40661E9}">
      <dgm:prSet/>
      <dgm:spPr/>
      <dgm:t>
        <a:bodyPr/>
        <a:lstStyle/>
        <a:p>
          <a:endParaRPr lang="en-US"/>
        </a:p>
      </dgm:t>
    </dgm:pt>
    <dgm:pt modelId="{AA6C109C-EBC1-427C-A450-9A2EAFA365C3}">
      <dgm:prSet custT="1"/>
      <dgm:spPr/>
      <dgm:t>
        <a:bodyPr/>
        <a:lstStyle/>
        <a:p>
          <a:r>
            <a:rPr lang="en-US" sz="1600" dirty="0" smtClean="0"/>
            <a:t>Iowa loses an average of 5 tons per acre of soil very year.</a:t>
          </a:r>
          <a:endParaRPr lang="en-US" sz="1600" dirty="0"/>
        </a:p>
      </dgm:t>
    </dgm:pt>
    <dgm:pt modelId="{E5232477-0615-4344-BC60-EFD644240481}" type="parTrans" cxnId="{D44A17D1-B87A-47E5-9FF0-C552D0725243}">
      <dgm:prSet/>
      <dgm:spPr/>
      <dgm:t>
        <a:bodyPr/>
        <a:lstStyle/>
        <a:p>
          <a:endParaRPr lang="en-US"/>
        </a:p>
      </dgm:t>
    </dgm:pt>
    <dgm:pt modelId="{B2D21AF8-33A4-48EF-B94A-CF577400A8B5}" type="sibTrans" cxnId="{D44A17D1-B87A-47E5-9FF0-C552D0725243}">
      <dgm:prSet/>
      <dgm:spPr/>
      <dgm:t>
        <a:bodyPr/>
        <a:lstStyle/>
        <a:p>
          <a:endParaRPr lang="en-US"/>
        </a:p>
      </dgm:t>
    </dgm:pt>
    <dgm:pt modelId="{EABA81BB-93B2-478A-BF27-DD5E3EBA3BBB}">
      <dgm:prSet phldrT="[Text]" custT="1"/>
      <dgm:spPr/>
      <dgm:t>
        <a:bodyPr/>
        <a:lstStyle/>
        <a:p>
          <a:r>
            <a:rPr lang="en-US" sz="1600" dirty="0" smtClean="0"/>
            <a:t>Stagnant rural economy, Pockets of Poverty &amp; Hunger </a:t>
          </a:r>
          <a:endParaRPr lang="en-US" sz="1600" dirty="0"/>
        </a:p>
      </dgm:t>
    </dgm:pt>
    <dgm:pt modelId="{9CAF1839-F2AE-45BC-8878-15D774AE6A54}" type="parTrans" cxnId="{6C239131-B3C6-452F-8053-0C715C6F9232}">
      <dgm:prSet/>
      <dgm:spPr/>
      <dgm:t>
        <a:bodyPr/>
        <a:lstStyle/>
        <a:p>
          <a:endParaRPr lang="en-US"/>
        </a:p>
      </dgm:t>
    </dgm:pt>
    <dgm:pt modelId="{34930569-7191-45C9-B758-0BD6876ECB76}" type="sibTrans" cxnId="{6C239131-B3C6-452F-8053-0C715C6F9232}">
      <dgm:prSet/>
      <dgm:spPr/>
      <dgm:t>
        <a:bodyPr/>
        <a:lstStyle/>
        <a:p>
          <a:endParaRPr lang="en-US"/>
        </a:p>
      </dgm:t>
    </dgm:pt>
    <dgm:pt modelId="{74B4A3DD-68B2-4067-BB37-0FCFCBB66CD9}">
      <dgm:prSet custT="1"/>
      <dgm:spPr/>
      <dgm:t>
        <a:bodyPr/>
        <a:lstStyle/>
        <a:p>
          <a:r>
            <a:rPr lang="en-US" sz="1600" dirty="0" smtClean="0"/>
            <a:t>Lack of variety of income streams, consolidation of large farm operations, low innovation and connectivity have decimated rural Iowa.</a:t>
          </a:r>
          <a:endParaRPr lang="en-US" sz="1600" dirty="0"/>
        </a:p>
      </dgm:t>
    </dgm:pt>
    <dgm:pt modelId="{A611D582-3930-427B-B59E-36D2FA848895}" type="parTrans" cxnId="{5C8A06D5-AE32-4325-A289-95E35C9374F5}">
      <dgm:prSet/>
      <dgm:spPr/>
      <dgm:t>
        <a:bodyPr/>
        <a:lstStyle/>
        <a:p>
          <a:endParaRPr lang="en-US"/>
        </a:p>
      </dgm:t>
    </dgm:pt>
    <dgm:pt modelId="{433F44E7-B03C-485A-B9E1-595E99BDAEA3}" type="sibTrans" cxnId="{5C8A06D5-AE32-4325-A289-95E35C9374F5}">
      <dgm:prSet/>
      <dgm:spPr/>
      <dgm:t>
        <a:bodyPr/>
        <a:lstStyle/>
        <a:p>
          <a:endParaRPr lang="en-US"/>
        </a:p>
      </dgm:t>
    </dgm:pt>
    <dgm:pt modelId="{144F6C4A-6DCF-4CED-84CC-25844E82C9C0}">
      <dgm:prSet phldrT="[Text]" custT="1"/>
      <dgm:spPr/>
      <dgm:t>
        <a:bodyPr/>
        <a:lstStyle/>
        <a:p>
          <a:r>
            <a:rPr lang="en-US" sz="1600" dirty="0" smtClean="0"/>
            <a:t>Wasted and Dislocated Renewable energy </a:t>
          </a:r>
          <a:endParaRPr lang="en-US" sz="1600" dirty="0"/>
        </a:p>
      </dgm:t>
    </dgm:pt>
    <dgm:pt modelId="{EC5BC557-0B72-467A-9A22-B77A71A8A852}" type="parTrans" cxnId="{C00D5053-A67A-49BE-B386-0A8299CDB994}">
      <dgm:prSet/>
      <dgm:spPr/>
      <dgm:t>
        <a:bodyPr/>
        <a:lstStyle/>
        <a:p>
          <a:endParaRPr lang="en-US"/>
        </a:p>
      </dgm:t>
    </dgm:pt>
    <dgm:pt modelId="{864B839C-FCD7-45F3-AC68-54F4C10966CA}" type="sibTrans" cxnId="{C00D5053-A67A-49BE-B386-0A8299CDB994}">
      <dgm:prSet/>
      <dgm:spPr/>
      <dgm:t>
        <a:bodyPr/>
        <a:lstStyle/>
        <a:p>
          <a:endParaRPr lang="en-US"/>
        </a:p>
      </dgm:t>
    </dgm:pt>
    <dgm:pt modelId="{63B3D76F-ADC7-4A3A-ADFE-29B03FA0CAC7}">
      <dgm:prSet custT="1"/>
      <dgm:spPr/>
      <dgm:t>
        <a:bodyPr/>
        <a:lstStyle/>
        <a:p>
          <a:r>
            <a:rPr lang="en-US" sz="1600" dirty="0" smtClean="0"/>
            <a:t>Trillions of BTU’s are not utilized for energy where we need it, when we need it. Ethanol, biodiesel, wind, biogas, etc.</a:t>
          </a:r>
          <a:endParaRPr lang="en-US" sz="1600" dirty="0"/>
        </a:p>
      </dgm:t>
    </dgm:pt>
    <dgm:pt modelId="{7E3BF788-917C-4B7A-A77D-0178D449BCA8}" type="parTrans" cxnId="{8EE72F11-1B72-4AF5-8FCC-F2BB7F7EFF29}">
      <dgm:prSet/>
      <dgm:spPr/>
      <dgm:t>
        <a:bodyPr/>
        <a:lstStyle/>
        <a:p>
          <a:endParaRPr lang="en-US"/>
        </a:p>
      </dgm:t>
    </dgm:pt>
    <dgm:pt modelId="{F80241C0-9D3D-4EBA-A312-80561DC9E328}" type="sibTrans" cxnId="{8EE72F11-1B72-4AF5-8FCC-F2BB7F7EFF29}">
      <dgm:prSet/>
      <dgm:spPr/>
      <dgm:t>
        <a:bodyPr/>
        <a:lstStyle/>
        <a:p>
          <a:endParaRPr lang="en-US"/>
        </a:p>
      </dgm:t>
    </dgm:pt>
    <dgm:pt modelId="{473438AD-7467-4C93-AB76-B17D36299A53}">
      <dgm:prSet custT="1"/>
      <dgm:spPr/>
      <dgm:t>
        <a:bodyPr/>
        <a:lstStyle/>
        <a:p>
          <a:r>
            <a:rPr lang="en-US" sz="1600" dirty="0" smtClean="0"/>
            <a:t>Degraded Agricultural Economy</a:t>
          </a:r>
          <a:endParaRPr lang="en-US" sz="1600" dirty="0"/>
        </a:p>
      </dgm:t>
    </dgm:pt>
    <dgm:pt modelId="{7C368201-F346-4D34-A5A6-7D540A0D9B71}" type="parTrans" cxnId="{5DA3F926-FE03-44B1-A917-5813D621A8E7}">
      <dgm:prSet/>
      <dgm:spPr/>
      <dgm:t>
        <a:bodyPr/>
        <a:lstStyle/>
        <a:p>
          <a:endParaRPr lang="en-US"/>
        </a:p>
      </dgm:t>
    </dgm:pt>
    <dgm:pt modelId="{6B52151D-8DB3-4369-B97C-8B818BE8784B}" type="sibTrans" cxnId="{5DA3F926-FE03-44B1-A917-5813D621A8E7}">
      <dgm:prSet/>
      <dgm:spPr/>
      <dgm:t>
        <a:bodyPr/>
        <a:lstStyle/>
        <a:p>
          <a:endParaRPr lang="en-US"/>
        </a:p>
      </dgm:t>
    </dgm:pt>
    <dgm:pt modelId="{1BF4B05D-4904-4BEC-A4B6-8394D90427C9}">
      <dgm:prSet custT="1"/>
      <dgm:spPr/>
      <dgm:t>
        <a:bodyPr/>
        <a:lstStyle/>
        <a:p>
          <a:r>
            <a:rPr lang="en-US" sz="1600" dirty="0" smtClean="0"/>
            <a:t>Half of Iowa’s water bodies are unsuitable for drinking, fishing.</a:t>
          </a:r>
          <a:endParaRPr lang="en-US" sz="1600" dirty="0"/>
        </a:p>
      </dgm:t>
    </dgm:pt>
    <dgm:pt modelId="{891FA64A-F293-4580-9264-65B710944A07}" type="parTrans" cxnId="{63452CC7-7C9F-40DA-9673-C08C9863C4A7}">
      <dgm:prSet/>
      <dgm:spPr/>
      <dgm:t>
        <a:bodyPr/>
        <a:lstStyle/>
        <a:p>
          <a:endParaRPr lang="en-US"/>
        </a:p>
      </dgm:t>
    </dgm:pt>
    <dgm:pt modelId="{6AD7F70D-C2B0-413A-8B53-114C3B8C1675}" type="sibTrans" cxnId="{63452CC7-7C9F-40DA-9673-C08C9863C4A7}">
      <dgm:prSet/>
      <dgm:spPr/>
      <dgm:t>
        <a:bodyPr/>
        <a:lstStyle/>
        <a:p>
          <a:endParaRPr lang="en-US"/>
        </a:p>
      </dgm:t>
    </dgm:pt>
    <dgm:pt modelId="{0D1BD39E-C5B4-4DB0-B0EA-1551DF3FF6CC}">
      <dgm:prSet custT="1"/>
      <dgm:spPr/>
      <dgm:t>
        <a:bodyPr/>
        <a:lstStyle/>
        <a:p>
          <a:r>
            <a:rPr lang="en-US" sz="1600" dirty="0" smtClean="0"/>
            <a:t>Input costs and off-farm damages exceed declining crop values</a:t>
          </a:r>
          <a:endParaRPr lang="en-US" sz="1600" dirty="0"/>
        </a:p>
      </dgm:t>
    </dgm:pt>
    <dgm:pt modelId="{2E75BEF5-D6AC-400D-A51C-9CFF3FD8E728}" type="parTrans" cxnId="{6C5AB1E0-EDEA-4669-8AC8-A3F9140DC983}">
      <dgm:prSet/>
      <dgm:spPr/>
      <dgm:t>
        <a:bodyPr/>
        <a:lstStyle/>
        <a:p>
          <a:endParaRPr lang="en-US"/>
        </a:p>
      </dgm:t>
    </dgm:pt>
    <dgm:pt modelId="{8B51232C-0C99-45DE-9773-E11AA32490E0}" type="sibTrans" cxnId="{6C5AB1E0-EDEA-4669-8AC8-A3F9140DC983}">
      <dgm:prSet/>
      <dgm:spPr/>
      <dgm:t>
        <a:bodyPr/>
        <a:lstStyle/>
        <a:p>
          <a:endParaRPr lang="en-US"/>
        </a:p>
      </dgm:t>
    </dgm:pt>
    <dgm:pt modelId="{73C3E4DB-D557-4FB5-8543-D9769F154F6B}" type="pres">
      <dgm:prSet presAssocID="{52D5AE93-41B4-4798-A9FE-607BEB91B86D}" presName="linear" presStyleCnt="0">
        <dgm:presLayoutVars>
          <dgm:dir/>
          <dgm:animLvl val="lvl"/>
          <dgm:resizeHandles val="exact"/>
        </dgm:presLayoutVars>
      </dgm:prSet>
      <dgm:spPr/>
      <dgm:t>
        <a:bodyPr/>
        <a:lstStyle/>
        <a:p>
          <a:endParaRPr lang="en-US"/>
        </a:p>
      </dgm:t>
    </dgm:pt>
    <dgm:pt modelId="{D46C8C76-BAA4-40ED-A483-605D0F7A8EA1}" type="pres">
      <dgm:prSet presAssocID="{041CD289-6AF5-4DD6-8A8A-582B91E74393}" presName="parentLin" presStyleCnt="0"/>
      <dgm:spPr/>
    </dgm:pt>
    <dgm:pt modelId="{FA8FB214-BA0E-4580-9320-EC820FE520B9}" type="pres">
      <dgm:prSet presAssocID="{041CD289-6AF5-4DD6-8A8A-582B91E74393}" presName="parentLeftMargin" presStyleLbl="node1" presStyleIdx="0" presStyleCnt="4"/>
      <dgm:spPr/>
      <dgm:t>
        <a:bodyPr/>
        <a:lstStyle/>
        <a:p>
          <a:endParaRPr lang="en-US"/>
        </a:p>
      </dgm:t>
    </dgm:pt>
    <dgm:pt modelId="{464F95B7-169C-469A-A3C0-0F62B284BCD3}" type="pres">
      <dgm:prSet presAssocID="{041CD289-6AF5-4DD6-8A8A-582B91E74393}" presName="parentText" presStyleLbl="node1" presStyleIdx="0" presStyleCnt="4" custLinFactNeighborX="17237" custLinFactNeighborY="1770">
        <dgm:presLayoutVars>
          <dgm:chMax val="0"/>
          <dgm:bulletEnabled val="1"/>
        </dgm:presLayoutVars>
      </dgm:prSet>
      <dgm:spPr/>
      <dgm:t>
        <a:bodyPr/>
        <a:lstStyle/>
        <a:p>
          <a:endParaRPr lang="en-US"/>
        </a:p>
      </dgm:t>
    </dgm:pt>
    <dgm:pt modelId="{72CC2C75-41CB-4E93-A5B4-52BCD5FAD399}" type="pres">
      <dgm:prSet presAssocID="{041CD289-6AF5-4DD6-8A8A-582B91E74393}" presName="negativeSpace" presStyleCnt="0"/>
      <dgm:spPr/>
    </dgm:pt>
    <dgm:pt modelId="{BFE7380B-7C01-425A-A720-D0F965519659}" type="pres">
      <dgm:prSet presAssocID="{041CD289-6AF5-4DD6-8A8A-582B91E74393}" presName="childText" presStyleLbl="conFgAcc1" presStyleIdx="0" presStyleCnt="4">
        <dgm:presLayoutVars>
          <dgm:bulletEnabled val="1"/>
        </dgm:presLayoutVars>
      </dgm:prSet>
      <dgm:spPr/>
      <dgm:t>
        <a:bodyPr/>
        <a:lstStyle/>
        <a:p>
          <a:endParaRPr lang="en-US"/>
        </a:p>
      </dgm:t>
    </dgm:pt>
    <dgm:pt modelId="{4688DF76-D2B0-4A23-AA9B-178B42972A4A}" type="pres">
      <dgm:prSet presAssocID="{7C63CDCE-5DB1-483C-BFF9-5E45C5526874}" presName="spaceBetweenRectangles" presStyleCnt="0"/>
      <dgm:spPr/>
    </dgm:pt>
    <dgm:pt modelId="{E82C344C-3D1A-4350-931E-B604516013FD}" type="pres">
      <dgm:prSet presAssocID="{473438AD-7467-4C93-AB76-B17D36299A53}" presName="parentLin" presStyleCnt="0"/>
      <dgm:spPr/>
    </dgm:pt>
    <dgm:pt modelId="{8BA60EBE-40A2-47AB-B8CB-BFC61B95CF62}" type="pres">
      <dgm:prSet presAssocID="{473438AD-7467-4C93-AB76-B17D36299A53}" presName="parentLeftMargin" presStyleLbl="node1" presStyleIdx="0" presStyleCnt="4"/>
      <dgm:spPr/>
      <dgm:t>
        <a:bodyPr/>
        <a:lstStyle/>
        <a:p>
          <a:endParaRPr lang="en-US"/>
        </a:p>
      </dgm:t>
    </dgm:pt>
    <dgm:pt modelId="{B8DA5614-E517-49B4-9EA5-A037B4EDFAD0}" type="pres">
      <dgm:prSet presAssocID="{473438AD-7467-4C93-AB76-B17D36299A53}" presName="parentText" presStyleLbl="node1" presStyleIdx="1" presStyleCnt="4">
        <dgm:presLayoutVars>
          <dgm:chMax val="0"/>
          <dgm:bulletEnabled val="1"/>
        </dgm:presLayoutVars>
      </dgm:prSet>
      <dgm:spPr/>
      <dgm:t>
        <a:bodyPr/>
        <a:lstStyle/>
        <a:p>
          <a:endParaRPr lang="en-US"/>
        </a:p>
      </dgm:t>
    </dgm:pt>
    <dgm:pt modelId="{0DDC6A38-05EC-4AEF-87C1-F854C4FE700B}" type="pres">
      <dgm:prSet presAssocID="{473438AD-7467-4C93-AB76-B17D36299A53}" presName="negativeSpace" presStyleCnt="0"/>
      <dgm:spPr/>
    </dgm:pt>
    <dgm:pt modelId="{3962E5C4-E89A-420E-A41D-42BC06C084E1}" type="pres">
      <dgm:prSet presAssocID="{473438AD-7467-4C93-AB76-B17D36299A53}" presName="childText" presStyleLbl="conFgAcc1" presStyleIdx="1" presStyleCnt="4">
        <dgm:presLayoutVars>
          <dgm:bulletEnabled val="1"/>
        </dgm:presLayoutVars>
      </dgm:prSet>
      <dgm:spPr/>
      <dgm:t>
        <a:bodyPr/>
        <a:lstStyle/>
        <a:p>
          <a:endParaRPr lang="en-US"/>
        </a:p>
      </dgm:t>
    </dgm:pt>
    <dgm:pt modelId="{31C6ED57-A079-4193-9A8D-B7EF0590BD70}" type="pres">
      <dgm:prSet presAssocID="{6B52151D-8DB3-4369-B97C-8B818BE8784B}" presName="spaceBetweenRectangles" presStyleCnt="0"/>
      <dgm:spPr/>
    </dgm:pt>
    <dgm:pt modelId="{69E95483-0AF7-408C-86B0-29BF2A166000}" type="pres">
      <dgm:prSet presAssocID="{144F6C4A-6DCF-4CED-84CC-25844E82C9C0}" presName="parentLin" presStyleCnt="0"/>
      <dgm:spPr/>
    </dgm:pt>
    <dgm:pt modelId="{C84940FD-C5CB-47ED-A84A-EC0925134AA8}" type="pres">
      <dgm:prSet presAssocID="{144F6C4A-6DCF-4CED-84CC-25844E82C9C0}" presName="parentLeftMargin" presStyleLbl="node1" presStyleIdx="1" presStyleCnt="4"/>
      <dgm:spPr/>
      <dgm:t>
        <a:bodyPr/>
        <a:lstStyle/>
        <a:p>
          <a:endParaRPr lang="en-US"/>
        </a:p>
      </dgm:t>
    </dgm:pt>
    <dgm:pt modelId="{C48CA4DA-112E-4C4F-83C5-6907E39B962F}" type="pres">
      <dgm:prSet presAssocID="{144F6C4A-6DCF-4CED-84CC-25844E82C9C0}" presName="parentText" presStyleLbl="node1" presStyleIdx="2" presStyleCnt="4">
        <dgm:presLayoutVars>
          <dgm:chMax val="0"/>
          <dgm:bulletEnabled val="1"/>
        </dgm:presLayoutVars>
      </dgm:prSet>
      <dgm:spPr/>
      <dgm:t>
        <a:bodyPr/>
        <a:lstStyle/>
        <a:p>
          <a:endParaRPr lang="en-US"/>
        </a:p>
      </dgm:t>
    </dgm:pt>
    <dgm:pt modelId="{ACD238DC-A947-43A1-9258-813304593917}" type="pres">
      <dgm:prSet presAssocID="{144F6C4A-6DCF-4CED-84CC-25844E82C9C0}" presName="negativeSpace" presStyleCnt="0"/>
      <dgm:spPr/>
    </dgm:pt>
    <dgm:pt modelId="{4C815F3A-8700-44D1-969C-0ED31EC7F7B8}" type="pres">
      <dgm:prSet presAssocID="{144F6C4A-6DCF-4CED-84CC-25844E82C9C0}" presName="childText" presStyleLbl="conFgAcc1" presStyleIdx="2" presStyleCnt="4">
        <dgm:presLayoutVars>
          <dgm:bulletEnabled val="1"/>
        </dgm:presLayoutVars>
      </dgm:prSet>
      <dgm:spPr/>
      <dgm:t>
        <a:bodyPr/>
        <a:lstStyle/>
        <a:p>
          <a:endParaRPr lang="en-US"/>
        </a:p>
      </dgm:t>
    </dgm:pt>
    <dgm:pt modelId="{08E64630-8F02-44EA-BE47-BD2D4C1C3246}" type="pres">
      <dgm:prSet presAssocID="{864B839C-FCD7-45F3-AC68-54F4C10966CA}" presName="spaceBetweenRectangles" presStyleCnt="0"/>
      <dgm:spPr/>
    </dgm:pt>
    <dgm:pt modelId="{E31CDBB6-E02B-4216-B17A-FA4D14B0F7CA}" type="pres">
      <dgm:prSet presAssocID="{EABA81BB-93B2-478A-BF27-DD5E3EBA3BBB}" presName="parentLin" presStyleCnt="0"/>
      <dgm:spPr/>
    </dgm:pt>
    <dgm:pt modelId="{4C35BA62-5A43-48E7-90F9-A88B79A1EE1B}" type="pres">
      <dgm:prSet presAssocID="{EABA81BB-93B2-478A-BF27-DD5E3EBA3BBB}" presName="parentLeftMargin" presStyleLbl="node1" presStyleIdx="2" presStyleCnt="4"/>
      <dgm:spPr/>
      <dgm:t>
        <a:bodyPr/>
        <a:lstStyle/>
        <a:p>
          <a:endParaRPr lang="en-US"/>
        </a:p>
      </dgm:t>
    </dgm:pt>
    <dgm:pt modelId="{CAE7FF4E-9FD1-498B-A0F2-8205A49A7788}" type="pres">
      <dgm:prSet presAssocID="{EABA81BB-93B2-478A-BF27-DD5E3EBA3BBB}" presName="parentText" presStyleLbl="node1" presStyleIdx="3" presStyleCnt="4" custScaleX="106941" custScaleY="91925">
        <dgm:presLayoutVars>
          <dgm:chMax val="0"/>
          <dgm:bulletEnabled val="1"/>
        </dgm:presLayoutVars>
      </dgm:prSet>
      <dgm:spPr/>
      <dgm:t>
        <a:bodyPr/>
        <a:lstStyle/>
        <a:p>
          <a:endParaRPr lang="en-US"/>
        </a:p>
      </dgm:t>
    </dgm:pt>
    <dgm:pt modelId="{C24C061A-4764-48E6-8012-1230E2E4D82B}" type="pres">
      <dgm:prSet presAssocID="{EABA81BB-93B2-478A-BF27-DD5E3EBA3BBB}" presName="negativeSpace" presStyleCnt="0"/>
      <dgm:spPr/>
    </dgm:pt>
    <dgm:pt modelId="{FD0687E4-564A-450C-830A-CA7DBEE89688}" type="pres">
      <dgm:prSet presAssocID="{EABA81BB-93B2-478A-BF27-DD5E3EBA3BBB}" presName="childText" presStyleLbl="conFgAcc1" presStyleIdx="3" presStyleCnt="4">
        <dgm:presLayoutVars>
          <dgm:bulletEnabled val="1"/>
        </dgm:presLayoutVars>
      </dgm:prSet>
      <dgm:spPr/>
      <dgm:t>
        <a:bodyPr/>
        <a:lstStyle/>
        <a:p>
          <a:endParaRPr lang="en-US"/>
        </a:p>
      </dgm:t>
    </dgm:pt>
  </dgm:ptLst>
  <dgm:cxnLst>
    <dgm:cxn modelId="{C00D5053-A67A-49BE-B386-0A8299CDB994}" srcId="{52D5AE93-41B4-4798-A9FE-607BEB91B86D}" destId="{144F6C4A-6DCF-4CED-84CC-25844E82C9C0}" srcOrd="2" destOrd="0" parTransId="{EC5BC557-0B72-467A-9A22-B77A71A8A852}" sibTransId="{864B839C-FCD7-45F3-AC68-54F4C10966CA}"/>
    <dgm:cxn modelId="{79939B95-DDCC-4106-BEAC-832A81D65802}" type="presOf" srcId="{473438AD-7467-4C93-AB76-B17D36299A53}" destId="{B8DA5614-E517-49B4-9EA5-A037B4EDFAD0}" srcOrd="1" destOrd="0" presId="urn:microsoft.com/office/officeart/2005/8/layout/list1"/>
    <dgm:cxn modelId="{617390C4-60DD-4280-81BD-99993D9750C4}" type="presOf" srcId="{1BF4B05D-4904-4BEC-A4B6-8394D90427C9}" destId="{BFE7380B-7C01-425A-A720-D0F965519659}" srcOrd="0" destOrd="1" presId="urn:microsoft.com/office/officeart/2005/8/layout/list1"/>
    <dgm:cxn modelId="{D44A17D1-B87A-47E5-9FF0-C552D0725243}" srcId="{041CD289-6AF5-4DD6-8A8A-582B91E74393}" destId="{AA6C109C-EBC1-427C-A450-9A2EAFA365C3}" srcOrd="0" destOrd="0" parTransId="{E5232477-0615-4344-BC60-EFD644240481}" sibTransId="{B2D21AF8-33A4-48EF-B94A-CF577400A8B5}"/>
    <dgm:cxn modelId="{5DA3F926-FE03-44B1-A917-5813D621A8E7}" srcId="{52D5AE93-41B4-4798-A9FE-607BEB91B86D}" destId="{473438AD-7467-4C93-AB76-B17D36299A53}" srcOrd="1" destOrd="0" parTransId="{7C368201-F346-4D34-A5A6-7D540A0D9B71}" sibTransId="{6B52151D-8DB3-4369-B97C-8B818BE8784B}"/>
    <dgm:cxn modelId="{6C239131-B3C6-452F-8053-0C715C6F9232}" srcId="{52D5AE93-41B4-4798-A9FE-607BEB91B86D}" destId="{EABA81BB-93B2-478A-BF27-DD5E3EBA3BBB}" srcOrd="3" destOrd="0" parTransId="{9CAF1839-F2AE-45BC-8878-15D774AE6A54}" sibTransId="{34930569-7191-45C9-B758-0BD6876ECB76}"/>
    <dgm:cxn modelId="{6DF4AFCE-C6ED-421A-9B47-F80553184EA9}" type="presOf" srcId="{473438AD-7467-4C93-AB76-B17D36299A53}" destId="{8BA60EBE-40A2-47AB-B8CB-BFC61B95CF62}" srcOrd="0" destOrd="0" presId="urn:microsoft.com/office/officeart/2005/8/layout/list1"/>
    <dgm:cxn modelId="{63452CC7-7C9F-40DA-9673-C08C9863C4A7}" srcId="{041CD289-6AF5-4DD6-8A8A-582B91E74393}" destId="{1BF4B05D-4904-4BEC-A4B6-8394D90427C9}" srcOrd="1" destOrd="0" parTransId="{891FA64A-F293-4580-9264-65B710944A07}" sibTransId="{6AD7F70D-C2B0-413A-8B53-114C3B8C1675}"/>
    <dgm:cxn modelId="{86FE3355-8CEB-46D8-9DED-0F0B4B8B2B46}" type="presOf" srcId="{041CD289-6AF5-4DD6-8A8A-582B91E74393}" destId="{FA8FB214-BA0E-4580-9320-EC820FE520B9}" srcOrd="0" destOrd="0" presId="urn:microsoft.com/office/officeart/2005/8/layout/list1"/>
    <dgm:cxn modelId="{58419405-D04D-4B20-B58E-5EB372DC61AB}" type="presOf" srcId="{63B3D76F-ADC7-4A3A-ADFE-29B03FA0CAC7}" destId="{4C815F3A-8700-44D1-969C-0ED31EC7F7B8}" srcOrd="0" destOrd="0" presId="urn:microsoft.com/office/officeart/2005/8/layout/list1"/>
    <dgm:cxn modelId="{6C5AB1E0-EDEA-4669-8AC8-A3F9140DC983}" srcId="{473438AD-7467-4C93-AB76-B17D36299A53}" destId="{0D1BD39E-C5B4-4DB0-B0EA-1551DF3FF6CC}" srcOrd="0" destOrd="0" parTransId="{2E75BEF5-D6AC-400D-A51C-9CFF3FD8E728}" sibTransId="{8B51232C-0C99-45DE-9773-E11AA32490E0}"/>
    <dgm:cxn modelId="{8EE72F11-1B72-4AF5-8FCC-F2BB7F7EFF29}" srcId="{144F6C4A-6DCF-4CED-84CC-25844E82C9C0}" destId="{63B3D76F-ADC7-4A3A-ADFE-29B03FA0CAC7}" srcOrd="0" destOrd="0" parTransId="{7E3BF788-917C-4B7A-A77D-0178D449BCA8}" sibTransId="{F80241C0-9D3D-4EBA-A312-80561DC9E328}"/>
    <dgm:cxn modelId="{B0214144-91CC-4506-9014-C463F40661E9}" srcId="{52D5AE93-41B4-4798-A9FE-607BEB91B86D}" destId="{041CD289-6AF5-4DD6-8A8A-582B91E74393}" srcOrd="0" destOrd="0" parTransId="{69AC9865-EA2E-4BDA-9C08-B26129BE8DB8}" sibTransId="{7C63CDCE-5DB1-483C-BFF9-5E45C5526874}"/>
    <dgm:cxn modelId="{D4949F37-3BF7-4752-ABA1-5795FEB98E72}" type="presOf" srcId="{144F6C4A-6DCF-4CED-84CC-25844E82C9C0}" destId="{C48CA4DA-112E-4C4F-83C5-6907E39B962F}" srcOrd="1" destOrd="0" presId="urn:microsoft.com/office/officeart/2005/8/layout/list1"/>
    <dgm:cxn modelId="{561C028A-41CD-4EA4-855D-2D4F45FEC33F}" type="presOf" srcId="{EABA81BB-93B2-478A-BF27-DD5E3EBA3BBB}" destId="{CAE7FF4E-9FD1-498B-A0F2-8205A49A7788}" srcOrd="1" destOrd="0" presId="urn:microsoft.com/office/officeart/2005/8/layout/list1"/>
    <dgm:cxn modelId="{5C8A06D5-AE32-4325-A289-95E35C9374F5}" srcId="{EABA81BB-93B2-478A-BF27-DD5E3EBA3BBB}" destId="{74B4A3DD-68B2-4067-BB37-0FCFCBB66CD9}" srcOrd="0" destOrd="0" parTransId="{A611D582-3930-427B-B59E-36D2FA848895}" sibTransId="{433F44E7-B03C-485A-B9E1-595E99BDAEA3}"/>
    <dgm:cxn modelId="{FFFE49A8-0D3B-463C-85C3-C436EC15A6D1}" type="presOf" srcId="{52D5AE93-41B4-4798-A9FE-607BEB91B86D}" destId="{73C3E4DB-D557-4FB5-8543-D9769F154F6B}" srcOrd="0" destOrd="0" presId="urn:microsoft.com/office/officeart/2005/8/layout/list1"/>
    <dgm:cxn modelId="{5B21E174-A7B3-4813-8E98-2B1AD77A7094}" type="presOf" srcId="{EABA81BB-93B2-478A-BF27-DD5E3EBA3BBB}" destId="{4C35BA62-5A43-48E7-90F9-A88B79A1EE1B}" srcOrd="0" destOrd="0" presId="urn:microsoft.com/office/officeart/2005/8/layout/list1"/>
    <dgm:cxn modelId="{3720A06D-90E1-41D4-A252-9273AF76FF2B}" type="presOf" srcId="{74B4A3DD-68B2-4067-BB37-0FCFCBB66CD9}" destId="{FD0687E4-564A-450C-830A-CA7DBEE89688}" srcOrd="0" destOrd="0" presId="urn:microsoft.com/office/officeart/2005/8/layout/list1"/>
    <dgm:cxn modelId="{F81E1B2C-4DC8-4595-913E-047B54D3EB00}" type="presOf" srcId="{041CD289-6AF5-4DD6-8A8A-582B91E74393}" destId="{464F95B7-169C-469A-A3C0-0F62B284BCD3}" srcOrd="1" destOrd="0" presId="urn:microsoft.com/office/officeart/2005/8/layout/list1"/>
    <dgm:cxn modelId="{5E864956-3465-4CFA-8F5D-C84C22915675}" type="presOf" srcId="{0D1BD39E-C5B4-4DB0-B0EA-1551DF3FF6CC}" destId="{3962E5C4-E89A-420E-A41D-42BC06C084E1}" srcOrd="0" destOrd="0" presId="urn:microsoft.com/office/officeart/2005/8/layout/list1"/>
    <dgm:cxn modelId="{ED8A3C0D-5F22-434E-8733-7E350FD541BB}" type="presOf" srcId="{AA6C109C-EBC1-427C-A450-9A2EAFA365C3}" destId="{BFE7380B-7C01-425A-A720-D0F965519659}" srcOrd="0" destOrd="0" presId="urn:microsoft.com/office/officeart/2005/8/layout/list1"/>
    <dgm:cxn modelId="{8B7AAFEA-D9BE-46ED-ACF5-BF825882B5E3}" type="presOf" srcId="{144F6C4A-6DCF-4CED-84CC-25844E82C9C0}" destId="{C84940FD-C5CB-47ED-A84A-EC0925134AA8}" srcOrd="0" destOrd="0" presId="urn:microsoft.com/office/officeart/2005/8/layout/list1"/>
    <dgm:cxn modelId="{64E3D5A6-C83F-4764-BB47-B5DA8E9748FF}" type="presParOf" srcId="{73C3E4DB-D557-4FB5-8543-D9769F154F6B}" destId="{D46C8C76-BAA4-40ED-A483-605D0F7A8EA1}" srcOrd="0" destOrd="0" presId="urn:microsoft.com/office/officeart/2005/8/layout/list1"/>
    <dgm:cxn modelId="{E29B736A-4CDB-4FFC-BAC1-1C95D96B7739}" type="presParOf" srcId="{D46C8C76-BAA4-40ED-A483-605D0F7A8EA1}" destId="{FA8FB214-BA0E-4580-9320-EC820FE520B9}" srcOrd="0" destOrd="0" presId="urn:microsoft.com/office/officeart/2005/8/layout/list1"/>
    <dgm:cxn modelId="{DFBC8544-12C6-4F1E-B85F-04622CC09261}" type="presParOf" srcId="{D46C8C76-BAA4-40ED-A483-605D0F7A8EA1}" destId="{464F95B7-169C-469A-A3C0-0F62B284BCD3}" srcOrd="1" destOrd="0" presId="urn:microsoft.com/office/officeart/2005/8/layout/list1"/>
    <dgm:cxn modelId="{C591A40F-E974-4C9E-AF02-A079C7527C50}" type="presParOf" srcId="{73C3E4DB-D557-4FB5-8543-D9769F154F6B}" destId="{72CC2C75-41CB-4E93-A5B4-52BCD5FAD399}" srcOrd="1" destOrd="0" presId="urn:microsoft.com/office/officeart/2005/8/layout/list1"/>
    <dgm:cxn modelId="{8F07D493-D176-4358-8ED7-9E236F3C9E65}" type="presParOf" srcId="{73C3E4DB-D557-4FB5-8543-D9769F154F6B}" destId="{BFE7380B-7C01-425A-A720-D0F965519659}" srcOrd="2" destOrd="0" presId="urn:microsoft.com/office/officeart/2005/8/layout/list1"/>
    <dgm:cxn modelId="{CE6FB0CB-8348-4ED4-BC33-787CFFFD899A}" type="presParOf" srcId="{73C3E4DB-D557-4FB5-8543-D9769F154F6B}" destId="{4688DF76-D2B0-4A23-AA9B-178B42972A4A}" srcOrd="3" destOrd="0" presId="urn:microsoft.com/office/officeart/2005/8/layout/list1"/>
    <dgm:cxn modelId="{D5677658-EFC1-4B13-88CF-6449C0B187C6}" type="presParOf" srcId="{73C3E4DB-D557-4FB5-8543-D9769F154F6B}" destId="{E82C344C-3D1A-4350-931E-B604516013FD}" srcOrd="4" destOrd="0" presId="urn:microsoft.com/office/officeart/2005/8/layout/list1"/>
    <dgm:cxn modelId="{6A84FD87-6643-42AA-A9B2-8D261B4C1357}" type="presParOf" srcId="{E82C344C-3D1A-4350-931E-B604516013FD}" destId="{8BA60EBE-40A2-47AB-B8CB-BFC61B95CF62}" srcOrd="0" destOrd="0" presId="urn:microsoft.com/office/officeart/2005/8/layout/list1"/>
    <dgm:cxn modelId="{D33168EA-64F5-4FAA-B61E-6F88B5A0D8C4}" type="presParOf" srcId="{E82C344C-3D1A-4350-931E-B604516013FD}" destId="{B8DA5614-E517-49B4-9EA5-A037B4EDFAD0}" srcOrd="1" destOrd="0" presId="urn:microsoft.com/office/officeart/2005/8/layout/list1"/>
    <dgm:cxn modelId="{73369F4F-9F18-471D-A88A-F84434994A64}" type="presParOf" srcId="{73C3E4DB-D557-4FB5-8543-D9769F154F6B}" destId="{0DDC6A38-05EC-4AEF-87C1-F854C4FE700B}" srcOrd="5" destOrd="0" presId="urn:microsoft.com/office/officeart/2005/8/layout/list1"/>
    <dgm:cxn modelId="{E4B3B829-B83E-451B-BCE7-30B86CD83501}" type="presParOf" srcId="{73C3E4DB-D557-4FB5-8543-D9769F154F6B}" destId="{3962E5C4-E89A-420E-A41D-42BC06C084E1}" srcOrd="6" destOrd="0" presId="urn:microsoft.com/office/officeart/2005/8/layout/list1"/>
    <dgm:cxn modelId="{5D6ABDB8-50F5-44B6-B3D5-D11B332612D4}" type="presParOf" srcId="{73C3E4DB-D557-4FB5-8543-D9769F154F6B}" destId="{31C6ED57-A079-4193-9A8D-B7EF0590BD70}" srcOrd="7" destOrd="0" presId="urn:microsoft.com/office/officeart/2005/8/layout/list1"/>
    <dgm:cxn modelId="{9F5E0133-177C-43FF-B261-9A375993421B}" type="presParOf" srcId="{73C3E4DB-D557-4FB5-8543-D9769F154F6B}" destId="{69E95483-0AF7-408C-86B0-29BF2A166000}" srcOrd="8" destOrd="0" presId="urn:microsoft.com/office/officeart/2005/8/layout/list1"/>
    <dgm:cxn modelId="{3C0C38B9-D912-4234-BC58-D42C3CE7E01E}" type="presParOf" srcId="{69E95483-0AF7-408C-86B0-29BF2A166000}" destId="{C84940FD-C5CB-47ED-A84A-EC0925134AA8}" srcOrd="0" destOrd="0" presId="urn:microsoft.com/office/officeart/2005/8/layout/list1"/>
    <dgm:cxn modelId="{6C54270A-4D0F-442D-BC1A-17FE0CB4E836}" type="presParOf" srcId="{69E95483-0AF7-408C-86B0-29BF2A166000}" destId="{C48CA4DA-112E-4C4F-83C5-6907E39B962F}" srcOrd="1" destOrd="0" presId="urn:microsoft.com/office/officeart/2005/8/layout/list1"/>
    <dgm:cxn modelId="{9B5E784E-3ACC-44D7-88B4-1EB4F25AAA08}" type="presParOf" srcId="{73C3E4DB-D557-4FB5-8543-D9769F154F6B}" destId="{ACD238DC-A947-43A1-9258-813304593917}" srcOrd="9" destOrd="0" presId="urn:microsoft.com/office/officeart/2005/8/layout/list1"/>
    <dgm:cxn modelId="{79F11776-11AF-4193-872D-DC07BF7CD966}" type="presParOf" srcId="{73C3E4DB-D557-4FB5-8543-D9769F154F6B}" destId="{4C815F3A-8700-44D1-969C-0ED31EC7F7B8}" srcOrd="10" destOrd="0" presId="urn:microsoft.com/office/officeart/2005/8/layout/list1"/>
    <dgm:cxn modelId="{B70E12C8-610C-459B-86CA-032738B395A7}" type="presParOf" srcId="{73C3E4DB-D557-4FB5-8543-D9769F154F6B}" destId="{08E64630-8F02-44EA-BE47-BD2D4C1C3246}" srcOrd="11" destOrd="0" presId="urn:microsoft.com/office/officeart/2005/8/layout/list1"/>
    <dgm:cxn modelId="{69EF7F50-A35C-4BDE-9404-321659954D70}" type="presParOf" srcId="{73C3E4DB-D557-4FB5-8543-D9769F154F6B}" destId="{E31CDBB6-E02B-4216-B17A-FA4D14B0F7CA}" srcOrd="12" destOrd="0" presId="urn:microsoft.com/office/officeart/2005/8/layout/list1"/>
    <dgm:cxn modelId="{B4BB67A7-405B-449D-8CD6-6D48BDCA1D83}" type="presParOf" srcId="{E31CDBB6-E02B-4216-B17A-FA4D14B0F7CA}" destId="{4C35BA62-5A43-48E7-90F9-A88B79A1EE1B}" srcOrd="0" destOrd="0" presId="urn:microsoft.com/office/officeart/2005/8/layout/list1"/>
    <dgm:cxn modelId="{D18F1CD9-613E-4E9E-B807-173C333F2FE3}" type="presParOf" srcId="{E31CDBB6-E02B-4216-B17A-FA4D14B0F7CA}" destId="{CAE7FF4E-9FD1-498B-A0F2-8205A49A7788}" srcOrd="1" destOrd="0" presId="urn:microsoft.com/office/officeart/2005/8/layout/list1"/>
    <dgm:cxn modelId="{F483601A-5894-461C-842D-1EFB39523790}" type="presParOf" srcId="{73C3E4DB-D557-4FB5-8543-D9769F154F6B}" destId="{C24C061A-4764-48E6-8012-1230E2E4D82B}" srcOrd="13" destOrd="0" presId="urn:microsoft.com/office/officeart/2005/8/layout/list1"/>
    <dgm:cxn modelId="{651C1147-310C-474A-B37C-25F2F891E26B}" type="presParOf" srcId="{73C3E4DB-D557-4FB5-8543-D9769F154F6B}" destId="{FD0687E4-564A-450C-830A-CA7DBEE89688}" srcOrd="14"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2D5AE93-41B4-4798-A9FE-607BEB91B86D}"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041CD289-6AF5-4DD6-8A8A-582B91E74393}">
      <dgm:prSet phldrT="[Text]" custT="1"/>
      <dgm:spPr/>
      <dgm:t>
        <a:bodyPr/>
        <a:lstStyle/>
        <a:p>
          <a:r>
            <a:rPr lang="en-US" sz="1600" dirty="0" smtClean="0"/>
            <a:t>Restored Soil and water health</a:t>
          </a:r>
          <a:endParaRPr lang="en-US" sz="1600" dirty="0"/>
        </a:p>
      </dgm:t>
    </dgm:pt>
    <dgm:pt modelId="{69AC9865-EA2E-4BDA-9C08-B26129BE8DB8}" type="parTrans" cxnId="{B0214144-91CC-4506-9014-C463F40661E9}">
      <dgm:prSet/>
      <dgm:spPr/>
      <dgm:t>
        <a:bodyPr/>
        <a:lstStyle/>
        <a:p>
          <a:endParaRPr lang="en-US"/>
        </a:p>
      </dgm:t>
    </dgm:pt>
    <dgm:pt modelId="{7C63CDCE-5DB1-483C-BFF9-5E45C5526874}" type="sibTrans" cxnId="{B0214144-91CC-4506-9014-C463F40661E9}">
      <dgm:prSet/>
      <dgm:spPr/>
      <dgm:t>
        <a:bodyPr/>
        <a:lstStyle/>
        <a:p>
          <a:endParaRPr lang="en-US"/>
        </a:p>
      </dgm:t>
    </dgm:pt>
    <dgm:pt modelId="{AA6C109C-EBC1-427C-A450-9A2EAFA365C3}">
      <dgm:prSet custT="1"/>
      <dgm:spPr/>
      <dgm:t>
        <a:bodyPr/>
        <a:lstStyle/>
        <a:p>
          <a:r>
            <a:rPr lang="en-US" sz="1600" dirty="0" smtClean="0"/>
            <a:t>Healthy soil that stays in place cleans our water and preserves our heritage, guarantees our future.</a:t>
          </a:r>
          <a:endParaRPr lang="en-US" sz="1600" dirty="0"/>
        </a:p>
      </dgm:t>
    </dgm:pt>
    <dgm:pt modelId="{E5232477-0615-4344-BC60-EFD644240481}" type="parTrans" cxnId="{D44A17D1-B87A-47E5-9FF0-C552D0725243}">
      <dgm:prSet/>
      <dgm:spPr/>
      <dgm:t>
        <a:bodyPr/>
        <a:lstStyle/>
        <a:p>
          <a:endParaRPr lang="en-US"/>
        </a:p>
      </dgm:t>
    </dgm:pt>
    <dgm:pt modelId="{B2D21AF8-33A4-48EF-B94A-CF577400A8B5}" type="sibTrans" cxnId="{D44A17D1-B87A-47E5-9FF0-C552D0725243}">
      <dgm:prSet/>
      <dgm:spPr/>
      <dgm:t>
        <a:bodyPr/>
        <a:lstStyle/>
        <a:p>
          <a:endParaRPr lang="en-US"/>
        </a:p>
      </dgm:t>
    </dgm:pt>
    <dgm:pt modelId="{EABA81BB-93B2-478A-BF27-DD5E3EBA3BBB}">
      <dgm:prSet phldrT="[Text]" custT="1"/>
      <dgm:spPr/>
      <dgm:t>
        <a:bodyPr/>
        <a:lstStyle/>
        <a:p>
          <a:r>
            <a:rPr lang="en-US" sz="1600" dirty="0" smtClean="0"/>
            <a:t>Resilient rural economy, Wealth Creation </a:t>
          </a:r>
          <a:endParaRPr lang="en-US" sz="1600" dirty="0"/>
        </a:p>
      </dgm:t>
    </dgm:pt>
    <dgm:pt modelId="{9CAF1839-F2AE-45BC-8878-15D774AE6A54}" type="parTrans" cxnId="{6C239131-B3C6-452F-8053-0C715C6F9232}">
      <dgm:prSet/>
      <dgm:spPr/>
      <dgm:t>
        <a:bodyPr/>
        <a:lstStyle/>
        <a:p>
          <a:endParaRPr lang="en-US"/>
        </a:p>
      </dgm:t>
    </dgm:pt>
    <dgm:pt modelId="{34930569-7191-45C9-B758-0BD6876ECB76}" type="sibTrans" cxnId="{6C239131-B3C6-452F-8053-0C715C6F9232}">
      <dgm:prSet/>
      <dgm:spPr/>
      <dgm:t>
        <a:bodyPr/>
        <a:lstStyle/>
        <a:p>
          <a:endParaRPr lang="en-US"/>
        </a:p>
      </dgm:t>
    </dgm:pt>
    <dgm:pt modelId="{74B4A3DD-68B2-4067-BB37-0FCFCBB66CD9}">
      <dgm:prSet custT="1"/>
      <dgm:spPr/>
      <dgm:t>
        <a:bodyPr/>
        <a:lstStyle/>
        <a:p>
          <a:r>
            <a:rPr lang="en-US" sz="1600" dirty="0" smtClean="0"/>
            <a:t>Adding innovation, connectivity and service for the agriculture sector</a:t>
          </a:r>
          <a:endParaRPr lang="en-US" sz="1600" dirty="0"/>
        </a:p>
      </dgm:t>
    </dgm:pt>
    <dgm:pt modelId="{A611D582-3930-427B-B59E-36D2FA848895}" type="parTrans" cxnId="{5C8A06D5-AE32-4325-A289-95E35C9374F5}">
      <dgm:prSet/>
      <dgm:spPr/>
      <dgm:t>
        <a:bodyPr/>
        <a:lstStyle/>
        <a:p>
          <a:endParaRPr lang="en-US"/>
        </a:p>
      </dgm:t>
    </dgm:pt>
    <dgm:pt modelId="{433F44E7-B03C-485A-B9E1-595E99BDAEA3}" type="sibTrans" cxnId="{5C8A06D5-AE32-4325-A289-95E35C9374F5}">
      <dgm:prSet/>
      <dgm:spPr/>
      <dgm:t>
        <a:bodyPr/>
        <a:lstStyle/>
        <a:p>
          <a:endParaRPr lang="en-US"/>
        </a:p>
      </dgm:t>
    </dgm:pt>
    <dgm:pt modelId="{144F6C4A-6DCF-4CED-84CC-25844E82C9C0}">
      <dgm:prSet phldrT="[Text]" custT="1"/>
      <dgm:spPr/>
      <dgm:t>
        <a:bodyPr/>
        <a:lstStyle/>
        <a:p>
          <a:r>
            <a:rPr lang="en-US" sz="1600" dirty="0" smtClean="0"/>
            <a:t>Robust Renewable energy </a:t>
          </a:r>
          <a:endParaRPr lang="en-US" sz="1600" dirty="0"/>
        </a:p>
      </dgm:t>
    </dgm:pt>
    <dgm:pt modelId="{EC5BC557-0B72-467A-9A22-B77A71A8A852}" type="parTrans" cxnId="{C00D5053-A67A-49BE-B386-0A8299CDB994}">
      <dgm:prSet/>
      <dgm:spPr/>
      <dgm:t>
        <a:bodyPr/>
        <a:lstStyle/>
        <a:p>
          <a:endParaRPr lang="en-US"/>
        </a:p>
      </dgm:t>
    </dgm:pt>
    <dgm:pt modelId="{864B839C-FCD7-45F3-AC68-54F4C10966CA}" type="sibTrans" cxnId="{C00D5053-A67A-49BE-B386-0A8299CDB994}">
      <dgm:prSet/>
      <dgm:spPr/>
      <dgm:t>
        <a:bodyPr/>
        <a:lstStyle/>
        <a:p>
          <a:endParaRPr lang="en-US"/>
        </a:p>
      </dgm:t>
    </dgm:pt>
    <dgm:pt modelId="{63B3D76F-ADC7-4A3A-ADFE-29B03FA0CAC7}">
      <dgm:prSet custT="1"/>
      <dgm:spPr/>
      <dgm:t>
        <a:bodyPr/>
        <a:lstStyle/>
        <a:p>
          <a:r>
            <a:rPr lang="en-US" sz="1600" dirty="0" smtClean="0"/>
            <a:t>Optimize the harvest of photosynthesis and biomass and agriculture by- products to generate energy where we need it.</a:t>
          </a:r>
          <a:endParaRPr lang="en-US" sz="1600" dirty="0"/>
        </a:p>
      </dgm:t>
    </dgm:pt>
    <dgm:pt modelId="{7E3BF788-917C-4B7A-A77D-0178D449BCA8}" type="parTrans" cxnId="{8EE72F11-1B72-4AF5-8FCC-F2BB7F7EFF29}">
      <dgm:prSet/>
      <dgm:spPr/>
      <dgm:t>
        <a:bodyPr/>
        <a:lstStyle/>
        <a:p>
          <a:endParaRPr lang="en-US"/>
        </a:p>
      </dgm:t>
    </dgm:pt>
    <dgm:pt modelId="{F80241C0-9D3D-4EBA-A312-80561DC9E328}" type="sibTrans" cxnId="{8EE72F11-1B72-4AF5-8FCC-F2BB7F7EFF29}">
      <dgm:prSet/>
      <dgm:spPr/>
      <dgm:t>
        <a:bodyPr/>
        <a:lstStyle/>
        <a:p>
          <a:endParaRPr lang="en-US"/>
        </a:p>
      </dgm:t>
    </dgm:pt>
    <dgm:pt modelId="{473438AD-7467-4C93-AB76-B17D36299A53}">
      <dgm:prSet custT="1"/>
      <dgm:spPr/>
      <dgm:t>
        <a:bodyPr/>
        <a:lstStyle/>
        <a:p>
          <a:r>
            <a:rPr lang="en-US" sz="1600" dirty="0" smtClean="0"/>
            <a:t>Regenerative Agriculture </a:t>
          </a:r>
          <a:endParaRPr lang="en-US" sz="1600" dirty="0"/>
        </a:p>
      </dgm:t>
    </dgm:pt>
    <dgm:pt modelId="{7C368201-F346-4D34-A5A6-7D540A0D9B71}" type="parTrans" cxnId="{5DA3F926-FE03-44B1-A917-5813D621A8E7}">
      <dgm:prSet/>
      <dgm:spPr/>
      <dgm:t>
        <a:bodyPr/>
        <a:lstStyle/>
        <a:p>
          <a:endParaRPr lang="en-US"/>
        </a:p>
      </dgm:t>
    </dgm:pt>
    <dgm:pt modelId="{6B52151D-8DB3-4369-B97C-8B818BE8784B}" type="sibTrans" cxnId="{5DA3F926-FE03-44B1-A917-5813D621A8E7}">
      <dgm:prSet/>
      <dgm:spPr/>
      <dgm:t>
        <a:bodyPr/>
        <a:lstStyle/>
        <a:p>
          <a:endParaRPr lang="en-US"/>
        </a:p>
      </dgm:t>
    </dgm:pt>
    <dgm:pt modelId="{70B3CE75-2501-41C4-A06B-F065B7FF6FD7}">
      <dgm:prSet custT="1"/>
      <dgm:spPr/>
      <dgm:t>
        <a:bodyPr/>
        <a:lstStyle/>
        <a:p>
          <a:r>
            <a:rPr lang="en-US" sz="1600" dirty="0" smtClean="0"/>
            <a:t>Diversified Income Streams, building Soil and Resilience</a:t>
          </a:r>
          <a:endParaRPr lang="en-US" sz="1600" dirty="0"/>
        </a:p>
      </dgm:t>
    </dgm:pt>
    <dgm:pt modelId="{7E1C414E-A978-4C18-A04F-1F335539CDEC}" type="parTrans" cxnId="{82D65909-2A04-4B77-B96F-F6C8225010FD}">
      <dgm:prSet/>
      <dgm:spPr/>
      <dgm:t>
        <a:bodyPr/>
        <a:lstStyle/>
        <a:p>
          <a:endParaRPr lang="en-US"/>
        </a:p>
      </dgm:t>
    </dgm:pt>
    <dgm:pt modelId="{F8138AC1-FB8C-421F-AC20-618EA90B6089}" type="sibTrans" cxnId="{82D65909-2A04-4B77-B96F-F6C8225010FD}">
      <dgm:prSet/>
      <dgm:spPr/>
      <dgm:t>
        <a:bodyPr/>
        <a:lstStyle/>
        <a:p>
          <a:endParaRPr lang="en-US"/>
        </a:p>
      </dgm:t>
    </dgm:pt>
    <dgm:pt modelId="{73C3E4DB-D557-4FB5-8543-D9769F154F6B}" type="pres">
      <dgm:prSet presAssocID="{52D5AE93-41B4-4798-A9FE-607BEB91B86D}" presName="linear" presStyleCnt="0">
        <dgm:presLayoutVars>
          <dgm:dir/>
          <dgm:animLvl val="lvl"/>
          <dgm:resizeHandles val="exact"/>
        </dgm:presLayoutVars>
      </dgm:prSet>
      <dgm:spPr/>
      <dgm:t>
        <a:bodyPr/>
        <a:lstStyle/>
        <a:p>
          <a:endParaRPr lang="en-US"/>
        </a:p>
      </dgm:t>
    </dgm:pt>
    <dgm:pt modelId="{D46C8C76-BAA4-40ED-A483-605D0F7A8EA1}" type="pres">
      <dgm:prSet presAssocID="{041CD289-6AF5-4DD6-8A8A-582B91E74393}" presName="parentLin" presStyleCnt="0"/>
      <dgm:spPr/>
    </dgm:pt>
    <dgm:pt modelId="{FA8FB214-BA0E-4580-9320-EC820FE520B9}" type="pres">
      <dgm:prSet presAssocID="{041CD289-6AF5-4DD6-8A8A-582B91E74393}" presName="parentLeftMargin" presStyleLbl="node1" presStyleIdx="0" presStyleCnt="4"/>
      <dgm:spPr/>
      <dgm:t>
        <a:bodyPr/>
        <a:lstStyle/>
        <a:p>
          <a:endParaRPr lang="en-US"/>
        </a:p>
      </dgm:t>
    </dgm:pt>
    <dgm:pt modelId="{464F95B7-169C-469A-A3C0-0F62B284BCD3}" type="pres">
      <dgm:prSet presAssocID="{041CD289-6AF5-4DD6-8A8A-582B91E74393}" presName="parentText" presStyleLbl="node1" presStyleIdx="0" presStyleCnt="4" custLinFactNeighborX="17237" custLinFactNeighborY="1770">
        <dgm:presLayoutVars>
          <dgm:chMax val="0"/>
          <dgm:bulletEnabled val="1"/>
        </dgm:presLayoutVars>
      </dgm:prSet>
      <dgm:spPr/>
      <dgm:t>
        <a:bodyPr/>
        <a:lstStyle/>
        <a:p>
          <a:endParaRPr lang="en-US"/>
        </a:p>
      </dgm:t>
    </dgm:pt>
    <dgm:pt modelId="{72CC2C75-41CB-4E93-A5B4-52BCD5FAD399}" type="pres">
      <dgm:prSet presAssocID="{041CD289-6AF5-4DD6-8A8A-582B91E74393}" presName="negativeSpace" presStyleCnt="0"/>
      <dgm:spPr/>
    </dgm:pt>
    <dgm:pt modelId="{BFE7380B-7C01-425A-A720-D0F965519659}" type="pres">
      <dgm:prSet presAssocID="{041CD289-6AF5-4DD6-8A8A-582B91E74393}" presName="childText" presStyleLbl="conFgAcc1" presStyleIdx="0" presStyleCnt="4">
        <dgm:presLayoutVars>
          <dgm:bulletEnabled val="1"/>
        </dgm:presLayoutVars>
      </dgm:prSet>
      <dgm:spPr/>
      <dgm:t>
        <a:bodyPr/>
        <a:lstStyle/>
        <a:p>
          <a:endParaRPr lang="en-US"/>
        </a:p>
      </dgm:t>
    </dgm:pt>
    <dgm:pt modelId="{4688DF76-D2B0-4A23-AA9B-178B42972A4A}" type="pres">
      <dgm:prSet presAssocID="{7C63CDCE-5DB1-483C-BFF9-5E45C5526874}" presName="spaceBetweenRectangles" presStyleCnt="0"/>
      <dgm:spPr/>
    </dgm:pt>
    <dgm:pt modelId="{E82C344C-3D1A-4350-931E-B604516013FD}" type="pres">
      <dgm:prSet presAssocID="{473438AD-7467-4C93-AB76-B17D36299A53}" presName="parentLin" presStyleCnt="0"/>
      <dgm:spPr/>
    </dgm:pt>
    <dgm:pt modelId="{8BA60EBE-40A2-47AB-B8CB-BFC61B95CF62}" type="pres">
      <dgm:prSet presAssocID="{473438AD-7467-4C93-AB76-B17D36299A53}" presName="parentLeftMargin" presStyleLbl="node1" presStyleIdx="0" presStyleCnt="4"/>
      <dgm:spPr/>
      <dgm:t>
        <a:bodyPr/>
        <a:lstStyle/>
        <a:p>
          <a:endParaRPr lang="en-US"/>
        </a:p>
      </dgm:t>
    </dgm:pt>
    <dgm:pt modelId="{B8DA5614-E517-49B4-9EA5-A037B4EDFAD0}" type="pres">
      <dgm:prSet presAssocID="{473438AD-7467-4C93-AB76-B17D36299A53}" presName="parentText" presStyleLbl="node1" presStyleIdx="1" presStyleCnt="4">
        <dgm:presLayoutVars>
          <dgm:chMax val="0"/>
          <dgm:bulletEnabled val="1"/>
        </dgm:presLayoutVars>
      </dgm:prSet>
      <dgm:spPr/>
      <dgm:t>
        <a:bodyPr/>
        <a:lstStyle/>
        <a:p>
          <a:endParaRPr lang="en-US"/>
        </a:p>
      </dgm:t>
    </dgm:pt>
    <dgm:pt modelId="{0DDC6A38-05EC-4AEF-87C1-F854C4FE700B}" type="pres">
      <dgm:prSet presAssocID="{473438AD-7467-4C93-AB76-B17D36299A53}" presName="negativeSpace" presStyleCnt="0"/>
      <dgm:spPr/>
    </dgm:pt>
    <dgm:pt modelId="{3962E5C4-E89A-420E-A41D-42BC06C084E1}" type="pres">
      <dgm:prSet presAssocID="{473438AD-7467-4C93-AB76-B17D36299A53}" presName="childText" presStyleLbl="conFgAcc1" presStyleIdx="1" presStyleCnt="4">
        <dgm:presLayoutVars>
          <dgm:bulletEnabled val="1"/>
        </dgm:presLayoutVars>
      </dgm:prSet>
      <dgm:spPr/>
      <dgm:t>
        <a:bodyPr/>
        <a:lstStyle/>
        <a:p>
          <a:endParaRPr lang="en-US"/>
        </a:p>
      </dgm:t>
    </dgm:pt>
    <dgm:pt modelId="{31C6ED57-A079-4193-9A8D-B7EF0590BD70}" type="pres">
      <dgm:prSet presAssocID="{6B52151D-8DB3-4369-B97C-8B818BE8784B}" presName="spaceBetweenRectangles" presStyleCnt="0"/>
      <dgm:spPr/>
    </dgm:pt>
    <dgm:pt modelId="{69E95483-0AF7-408C-86B0-29BF2A166000}" type="pres">
      <dgm:prSet presAssocID="{144F6C4A-6DCF-4CED-84CC-25844E82C9C0}" presName="parentLin" presStyleCnt="0"/>
      <dgm:spPr/>
    </dgm:pt>
    <dgm:pt modelId="{C84940FD-C5CB-47ED-A84A-EC0925134AA8}" type="pres">
      <dgm:prSet presAssocID="{144F6C4A-6DCF-4CED-84CC-25844E82C9C0}" presName="parentLeftMargin" presStyleLbl="node1" presStyleIdx="1" presStyleCnt="4"/>
      <dgm:spPr/>
      <dgm:t>
        <a:bodyPr/>
        <a:lstStyle/>
        <a:p>
          <a:endParaRPr lang="en-US"/>
        </a:p>
      </dgm:t>
    </dgm:pt>
    <dgm:pt modelId="{C48CA4DA-112E-4C4F-83C5-6907E39B962F}" type="pres">
      <dgm:prSet presAssocID="{144F6C4A-6DCF-4CED-84CC-25844E82C9C0}" presName="parentText" presStyleLbl="node1" presStyleIdx="2" presStyleCnt="4">
        <dgm:presLayoutVars>
          <dgm:chMax val="0"/>
          <dgm:bulletEnabled val="1"/>
        </dgm:presLayoutVars>
      </dgm:prSet>
      <dgm:spPr/>
      <dgm:t>
        <a:bodyPr/>
        <a:lstStyle/>
        <a:p>
          <a:endParaRPr lang="en-US"/>
        </a:p>
      </dgm:t>
    </dgm:pt>
    <dgm:pt modelId="{ACD238DC-A947-43A1-9258-813304593917}" type="pres">
      <dgm:prSet presAssocID="{144F6C4A-6DCF-4CED-84CC-25844E82C9C0}" presName="negativeSpace" presStyleCnt="0"/>
      <dgm:spPr/>
    </dgm:pt>
    <dgm:pt modelId="{4C815F3A-8700-44D1-969C-0ED31EC7F7B8}" type="pres">
      <dgm:prSet presAssocID="{144F6C4A-6DCF-4CED-84CC-25844E82C9C0}" presName="childText" presStyleLbl="conFgAcc1" presStyleIdx="2" presStyleCnt="4">
        <dgm:presLayoutVars>
          <dgm:bulletEnabled val="1"/>
        </dgm:presLayoutVars>
      </dgm:prSet>
      <dgm:spPr/>
      <dgm:t>
        <a:bodyPr/>
        <a:lstStyle/>
        <a:p>
          <a:endParaRPr lang="en-US"/>
        </a:p>
      </dgm:t>
    </dgm:pt>
    <dgm:pt modelId="{08E64630-8F02-44EA-BE47-BD2D4C1C3246}" type="pres">
      <dgm:prSet presAssocID="{864B839C-FCD7-45F3-AC68-54F4C10966CA}" presName="spaceBetweenRectangles" presStyleCnt="0"/>
      <dgm:spPr/>
    </dgm:pt>
    <dgm:pt modelId="{E31CDBB6-E02B-4216-B17A-FA4D14B0F7CA}" type="pres">
      <dgm:prSet presAssocID="{EABA81BB-93B2-478A-BF27-DD5E3EBA3BBB}" presName="parentLin" presStyleCnt="0"/>
      <dgm:spPr/>
    </dgm:pt>
    <dgm:pt modelId="{4C35BA62-5A43-48E7-90F9-A88B79A1EE1B}" type="pres">
      <dgm:prSet presAssocID="{EABA81BB-93B2-478A-BF27-DD5E3EBA3BBB}" presName="parentLeftMargin" presStyleLbl="node1" presStyleIdx="2" presStyleCnt="4"/>
      <dgm:spPr/>
      <dgm:t>
        <a:bodyPr/>
        <a:lstStyle/>
        <a:p>
          <a:endParaRPr lang="en-US"/>
        </a:p>
      </dgm:t>
    </dgm:pt>
    <dgm:pt modelId="{CAE7FF4E-9FD1-498B-A0F2-8205A49A7788}" type="pres">
      <dgm:prSet presAssocID="{EABA81BB-93B2-478A-BF27-DD5E3EBA3BBB}" presName="parentText" presStyleLbl="node1" presStyleIdx="3" presStyleCnt="4">
        <dgm:presLayoutVars>
          <dgm:chMax val="0"/>
          <dgm:bulletEnabled val="1"/>
        </dgm:presLayoutVars>
      </dgm:prSet>
      <dgm:spPr/>
      <dgm:t>
        <a:bodyPr/>
        <a:lstStyle/>
        <a:p>
          <a:endParaRPr lang="en-US"/>
        </a:p>
      </dgm:t>
    </dgm:pt>
    <dgm:pt modelId="{C24C061A-4764-48E6-8012-1230E2E4D82B}" type="pres">
      <dgm:prSet presAssocID="{EABA81BB-93B2-478A-BF27-DD5E3EBA3BBB}" presName="negativeSpace" presStyleCnt="0"/>
      <dgm:spPr/>
    </dgm:pt>
    <dgm:pt modelId="{FD0687E4-564A-450C-830A-CA7DBEE89688}" type="pres">
      <dgm:prSet presAssocID="{EABA81BB-93B2-478A-BF27-DD5E3EBA3BBB}" presName="childText" presStyleLbl="conFgAcc1" presStyleIdx="3" presStyleCnt="4" custScaleY="162343">
        <dgm:presLayoutVars>
          <dgm:bulletEnabled val="1"/>
        </dgm:presLayoutVars>
      </dgm:prSet>
      <dgm:spPr/>
      <dgm:t>
        <a:bodyPr/>
        <a:lstStyle/>
        <a:p>
          <a:endParaRPr lang="en-US"/>
        </a:p>
      </dgm:t>
    </dgm:pt>
  </dgm:ptLst>
  <dgm:cxnLst>
    <dgm:cxn modelId="{C00D5053-A67A-49BE-B386-0A8299CDB994}" srcId="{52D5AE93-41B4-4798-A9FE-607BEB91B86D}" destId="{144F6C4A-6DCF-4CED-84CC-25844E82C9C0}" srcOrd="2" destOrd="0" parTransId="{EC5BC557-0B72-467A-9A22-B77A71A8A852}" sibTransId="{864B839C-FCD7-45F3-AC68-54F4C10966CA}"/>
    <dgm:cxn modelId="{F7B73E8E-C2EC-4873-850E-41C844729CAF}" type="presOf" srcId="{473438AD-7467-4C93-AB76-B17D36299A53}" destId="{8BA60EBE-40A2-47AB-B8CB-BFC61B95CF62}" srcOrd="0" destOrd="0" presId="urn:microsoft.com/office/officeart/2005/8/layout/list1"/>
    <dgm:cxn modelId="{9BF40BB4-4428-459A-B9AB-4F825677EDD1}" type="presOf" srcId="{473438AD-7467-4C93-AB76-B17D36299A53}" destId="{B8DA5614-E517-49B4-9EA5-A037B4EDFAD0}" srcOrd="1" destOrd="0" presId="urn:microsoft.com/office/officeart/2005/8/layout/list1"/>
    <dgm:cxn modelId="{D44A17D1-B87A-47E5-9FF0-C552D0725243}" srcId="{041CD289-6AF5-4DD6-8A8A-582B91E74393}" destId="{AA6C109C-EBC1-427C-A450-9A2EAFA365C3}" srcOrd="0" destOrd="0" parTransId="{E5232477-0615-4344-BC60-EFD644240481}" sibTransId="{B2D21AF8-33A4-48EF-B94A-CF577400A8B5}"/>
    <dgm:cxn modelId="{5DA3F926-FE03-44B1-A917-5813D621A8E7}" srcId="{52D5AE93-41B4-4798-A9FE-607BEB91B86D}" destId="{473438AD-7467-4C93-AB76-B17D36299A53}" srcOrd="1" destOrd="0" parTransId="{7C368201-F346-4D34-A5A6-7D540A0D9B71}" sibTransId="{6B52151D-8DB3-4369-B97C-8B818BE8784B}"/>
    <dgm:cxn modelId="{6C239131-B3C6-452F-8053-0C715C6F9232}" srcId="{52D5AE93-41B4-4798-A9FE-607BEB91B86D}" destId="{EABA81BB-93B2-478A-BF27-DD5E3EBA3BBB}" srcOrd="3" destOrd="0" parTransId="{9CAF1839-F2AE-45BC-8878-15D774AE6A54}" sibTransId="{34930569-7191-45C9-B758-0BD6876ECB76}"/>
    <dgm:cxn modelId="{CA61054F-E21C-4097-A320-651F4180F2A5}" type="presOf" srcId="{144F6C4A-6DCF-4CED-84CC-25844E82C9C0}" destId="{C48CA4DA-112E-4C4F-83C5-6907E39B962F}" srcOrd="1" destOrd="0" presId="urn:microsoft.com/office/officeart/2005/8/layout/list1"/>
    <dgm:cxn modelId="{424E89DA-B584-4B0B-9102-45B9F30E85ED}" type="presOf" srcId="{EABA81BB-93B2-478A-BF27-DD5E3EBA3BBB}" destId="{4C35BA62-5A43-48E7-90F9-A88B79A1EE1B}" srcOrd="0" destOrd="0" presId="urn:microsoft.com/office/officeart/2005/8/layout/list1"/>
    <dgm:cxn modelId="{82D65909-2A04-4B77-B96F-F6C8225010FD}" srcId="{473438AD-7467-4C93-AB76-B17D36299A53}" destId="{70B3CE75-2501-41C4-A06B-F065B7FF6FD7}" srcOrd="0" destOrd="0" parTransId="{7E1C414E-A978-4C18-A04F-1F335539CDEC}" sibTransId="{F8138AC1-FB8C-421F-AC20-618EA90B6089}"/>
    <dgm:cxn modelId="{CCB054AC-F46B-4B06-9C2D-2826E01DE87E}" type="presOf" srcId="{52D5AE93-41B4-4798-A9FE-607BEB91B86D}" destId="{73C3E4DB-D557-4FB5-8543-D9769F154F6B}" srcOrd="0" destOrd="0" presId="urn:microsoft.com/office/officeart/2005/8/layout/list1"/>
    <dgm:cxn modelId="{8EE72F11-1B72-4AF5-8FCC-F2BB7F7EFF29}" srcId="{144F6C4A-6DCF-4CED-84CC-25844E82C9C0}" destId="{63B3D76F-ADC7-4A3A-ADFE-29B03FA0CAC7}" srcOrd="0" destOrd="0" parTransId="{7E3BF788-917C-4B7A-A77D-0178D449BCA8}" sibTransId="{F80241C0-9D3D-4EBA-A312-80561DC9E328}"/>
    <dgm:cxn modelId="{B0214144-91CC-4506-9014-C463F40661E9}" srcId="{52D5AE93-41B4-4798-A9FE-607BEB91B86D}" destId="{041CD289-6AF5-4DD6-8A8A-582B91E74393}" srcOrd="0" destOrd="0" parTransId="{69AC9865-EA2E-4BDA-9C08-B26129BE8DB8}" sibTransId="{7C63CDCE-5DB1-483C-BFF9-5E45C5526874}"/>
    <dgm:cxn modelId="{E4D80F95-0A00-4398-BC51-15EDF1D24062}" type="presOf" srcId="{EABA81BB-93B2-478A-BF27-DD5E3EBA3BBB}" destId="{CAE7FF4E-9FD1-498B-A0F2-8205A49A7788}" srcOrd="1" destOrd="0" presId="urn:microsoft.com/office/officeart/2005/8/layout/list1"/>
    <dgm:cxn modelId="{5C8A06D5-AE32-4325-A289-95E35C9374F5}" srcId="{EABA81BB-93B2-478A-BF27-DD5E3EBA3BBB}" destId="{74B4A3DD-68B2-4067-BB37-0FCFCBB66CD9}" srcOrd="0" destOrd="0" parTransId="{A611D582-3930-427B-B59E-36D2FA848895}" sibTransId="{433F44E7-B03C-485A-B9E1-595E99BDAEA3}"/>
    <dgm:cxn modelId="{191C894B-3B65-4A35-A9D1-1B31CE763CEA}" type="presOf" srcId="{70B3CE75-2501-41C4-A06B-F065B7FF6FD7}" destId="{3962E5C4-E89A-420E-A41D-42BC06C084E1}" srcOrd="0" destOrd="0" presId="urn:microsoft.com/office/officeart/2005/8/layout/list1"/>
    <dgm:cxn modelId="{AB4D9E49-ADA4-496E-98B7-DFE46EA2A4CB}" type="presOf" srcId="{144F6C4A-6DCF-4CED-84CC-25844E82C9C0}" destId="{C84940FD-C5CB-47ED-A84A-EC0925134AA8}" srcOrd="0" destOrd="0" presId="urn:microsoft.com/office/officeart/2005/8/layout/list1"/>
    <dgm:cxn modelId="{7251D055-0F4F-43B2-BE8E-4A22663B8C06}" type="presOf" srcId="{63B3D76F-ADC7-4A3A-ADFE-29B03FA0CAC7}" destId="{4C815F3A-8700-44D1-969C-0ED31EC7F7B8}" srcOrd="0" destOrd="0" presId="urn:microsoft.com/office/officeart/2005/8/layout/list1"/>
    <dgm:cxn modelId="{018B3592-B3E7-4E1D-AEAF-2E42FE5DC0A8}" type="presOf" srcId="{AA6C109C-EBC1-427C-A450-9A2EAFA365C3}" destId="{BFE7380B-7C01-425A-A720-D0F965519659}" srcOrd="0" destOrd="0" presId="urn:microsoft.com/office/officeart/2005/8/layout/list1"/>
    <dgm:cxn modelId="{B7DE0001-ABEA-41E1-B8E7-302A63C86DCC}" type="presOf" srcId="{041CD289-6AF5-4DD6-8A8A-582B91E74393}" destId="{464F95B7-169C-469A-A3C0-0F62B284BCD3}" srcOrd="1" destOrd="0" presId="urn:microsoft.com/office/officeart/2005/8/layout/list1"/>
    <dgm:cxn modelId="{964FA787-2853-44C4-9546-8A6D370F7194}" type="presOf" srcId="{74B4A3DD-68B2-4067-BB37-0FCFCBB66CD9}" destId="{FD0687E4-564A-450C-830A-CA7DBEE89688}" srcOrd="0" destOrd="0" presId="urn:microsoft.com/office/officeart/2005/8/layout/list1"/>
    <dgm:cxn modelId="{68D08F29-4E57-42AF-8B71-5D73CDEF64D6}" type="presOf" srcId="{041CD289-6AF5-4DD6-8A8A-582B91E74393}" destId="{FA8FB214-BA0E-4580-9320-EC820FE520B9}" srcOrd="0" destOrd="0" presId="urn:microsoft.com/office/officeart/2005/8/layout/list1"/>
    <dgm:cxn modelId="{5A5D978B-A3DD-4013-B5F0-996BDA1A1D85}" type="presParOf" srcId="{73C3E4DB-D557-4FB5-8543-D9769F154F6B}" destId="{D46C8C76-BAA4-40ED-A483-605D0F7A8EA1}" srcOrd="0" destOrd="0" presId="urn:microsoft.com/office/officeart/2005/8/layout/list1"/>
    <dgm:cxn modelId="{E73C7BAD-B09B-4A57-A80A-3E3B839694D7}" type="presParOf" srcId="{D46C8C76-BAA4-40ED-A483-605D0F7A8EA1}" destId="{FA8FB214-BA0E-4580-9320-EC820FE520B9}" srcOrd="0" destOrd="0" presId="urn:microsoft.com/office/officeart/2005/8/layout/list1"/>
    <dgm:cxn modelId="{B359A18F-55E7-475F-BAF4-DF559DE11845}" type="presParOf" srcId="{D46C8C76-BAA4-40ED-A483-605D0F7A8EA1}" destId="{464F95B7-169C-469A-A3C0-0F62B284BCD3}" srcOrd="1" destOrd="0" presId="urn:microsoft.com/office/officeart/2005/8/layout/list1"/>
    <dgm:cxn modelId="{4E194494-DDE0-4AE0-9990-9AAECA17773E}" type="presParOf" srcId="{73C3E4DB-D557-4FB5-8543-D9769F154F6B}" destId="{72CC2C75-41CB-4E93-A5B4-52BCD5FAD399}" srcOrd="1" destOrd="0" presId="urn:microsoft.com/office/officeart/2005/8/layout/list1"/>
    <dgm:cxn modelId="{B3230565-0793-48FF-8549-323DEB608E87}" type="presParOf" srcId="{73C3E4DB-D557-4FB5-8543-D9769F154F6B}" destId="{BFE7380B-7C01-425A-A720-D0F965519659}" srcOrd="2" destOrd="0" presId="urn:microsoft.com/office/officeart/2005/8/layout/list1"/>
    <dgm:cxn modelId="{7A023D87-91E1-4D58-BA5A-0869E6BB3EB0}" type="presParOf" srcId="{73C3E4DB-D557-4FB5-8543-D9769F154F6B}" destId="{4688DF76-D2B0-4A23-AA9B-178B42972A4A}" srcOrd="3" destOrd="0" presId="urn:microsoft.com/office/officeart/2005/8/layout/list1"/>
    <dgm:cxn modelId="{ADF5D07E-E389-4EEB-8974-BF25454BB9A5}" type="presParOf" srcId="{73C3E4DB-D557-4FB5-8543-D9769F154F6B}" destId="{E82C344C-3D1A-4350-931E-B604516013FD}" srcOrd="4" destOrd="0" presId="urn:microsoft.com/office/officeart/2005/8/layout/list1"/>
    <dgm:cxn modelId="{588D26A5-BDB3-45E6-ABE4-3450253475FC}" type="presParOf" srcId="{E82C344C-3D1A-4350-931E-B604516013FD}" destId="{8BA60EBE-40A2-47AB-B8CB-BFC61B95CF62}" srcOrd="0" destOrd="0" presId="urn:microsoft.com/office/officeart/2005/8/layout/list1"/>
    <dgm:cxn modelId="{CF2D0166-8810-4B40-B4E8-602CC1965A7D}" type="presParOf" srcId="{E82C344C-3D1A-4350-931E-B604516013FD}" destId="{B8DA5614-E517-49B4-9EA5-A037B4EDFAD0}" srcOrd="1" destOrd="0" presId="urn:microsoft.com/office/officeart/2005/8/layout/list1"/>
    <dgm:cxn modelId="{C6EA8528-BD8D-4082-9CCB-B424C94CF032}" type="presParOf" srcId="{73C3E4DB-D557-4FB5-8543-D9769F154F6B}" destId="{0DDC6A38-05EC-4AEF-87C1-F854C4FE700B}" srcOrd="5" destOrd="0" presId="urn:microsoft.com/office/officeart/2005/8/layout/list1"/>
    <dgm:cxn modelId="{35C72B8E-15BC-438B-8249-55166335D1D4}" type="presParOf" srcId="{73C3E4DB-D557-4FB5-8543-D9769F154F6B}" destId="{3962E5C4-E89A-420E-A41D-42BC06C084E1}" srcOrd="6" destOrd="0" presId="urn:microsoft.com/office/officeart/2005/8/layout/list1"/>
    <dgm:cxn modelId="{8E08BECA-3D72-4937-A50C-1A10248F5287}" type="presParOf" srcId="{73C3E4DB-D557-4FB5-8543-D9769F154F6B}" destId="{31C6ED57-A079-4193-9A8D-B7EF0590BD70}" srcOrd="7" destOrd="0" presId="urn:microsoft.com/office/officeart/2005/8/layout/list1"/>
    <dgm:cxn modelId="{46615A16-3ADA-4158-BEFE-CE2B574461D7}" type="presParOf" srcId="{73C3E4DB-D557-4FB5-8543-D9769F154F6B}" destId="{69E95483-0AF7-408C-86B0-29BF2A166000}" srcOrd="8" destOrd="0" presId="urn:microsoft.com/office/officeart/2005/8/layout/list1"/>
    <dgm:cxn modelId="{1906148E-0021-4945-B5EE-09DE9EBDE32C}" type="presParOf" srcId="{69E95483-0AF7-408C-86B0-29BF2A166000}" destId="{C84940FD-C5CB-47ED-A84A-EC0925134AA8}" srcOrd="0" destOrd="0" presId="urn:microsoft.com/office/officeart/2005/8/layout/list1"/>
    <dgm:cxn modelId="{6301922E-6B30-489F-A0CF-10A76657B84C}" type="presParOf" srcId="{69E95483-0AF7-408C-86B0-29BF2A166000}" destId="{C48CA4DA-112E-4C4F-83C5-6907E39B962F}" srcOrd="1" destOrd="0" presId="urn:microsoft.com/office/officeart/2005/8/layout/list1"/>
    <dgm:cxn modelId="{E0944EE6-9479-4070-B29E-580A53E9064C}" type="presParOf" srcId="{73C3E4DB-D557-4FB5-8543-D9769F154F6B}" destId="{ACD238DC-A947-43A1-9258-813304593917}" srcOrd="9" destOrd="0" presId="urn:microsoft.com/office/officeart/2005/8/layout/list1"/>
    <dgm:cxn modelId="{3F4AD1E0-D105-493E-8F92-332DC7D90B48}" type="presParOf" srcId="{73C3E4DB-D557-4FB5-8543-D9769F154F6B}" destId="{4C815F3A-8700-44D1-969C-0ED31EC7F7B8}" srcOrd="10" destOrd="0" presId="urn:microsoft.com/office/officeart/2005/8/layout/list1"/>
    <dgm:cxn modelId="{C14D5EF1-7782-4B29-827A-9695C706F41D}" type="presParOf" srcId="{73C3E4DB-D557-4FB5-8543-D9769F154F6B}" destId="{08E64630-8F02-44EA-BE47-BD2D4C1C3246}" srcOrd="11" destOrd="0" presId="urn:microsoft.com/office/officeart/2005/8/layout/list1"/>
    <dgm:cxn modelId="{5925ACFA-BDDE-4E26-9ECA-06EFA557268A}" type="presParOf" srcId="{73C3E4DB-D557-4FB5-8543-D9769F154F6B}" destId="{E31CDBB6-E02B-4216-B17A-FA4D14B0F7CA}" srcOrd="12" destOrd="0" presId="urn:microsoft.com/office/officeart/2005/8/layout/list1"/>
    <dgm:cxn modelId="{A41C04C3-3189-433D-A12E-3394970C3371}" type="presParOf" srcId="{E31CDBB6-E02B-4216-B17A-FA4D14B0F7CA}" destId="{4C35BA62-5A43-48E7-90F9-A88B79A1EE1B}" srcOrd="0" destOrd="0" presId="urn:microsoft.com/office/officeart/2005/8/layout/list1"/>
    <dgm:cxn modelId="{7905F655-601D-4BBD-91FA-7B083BED6260}" type="presParOf" srcId="{E31CDBB6-E02B-4216-B17A-FA4D14B0F7CA}" destId="{CAE7FF4E-9FD1-498B-A0F2-8205A49A7788}" srcOrd="1" destOrd="0" presId="urn:microsoft.com/office/officeart/2005/8/layout/list1"/>
    <dgm:cxn modelId="{9FCBCEE0-37EA-47C1-920E-F46DFAE3B649}" type="presParOf" srcId="{73C3E4DB-D557-4FB5-8543-D9769F154F6B}" destId="{C24C061A-4764-48E6-8012-1230E2E4D82B}" srcOrd="13" destOrd="0" presId="urn:microsoft.com/office/officeart/2005/8/layout/list1"/>
    <dgm:cxn modelId="{DAC056DD-C91C-474E-A2A4-6783FD60E94E}" type="presParOf" srcId="{73C3E4DB-D557-4FB5-8543-D9769F154F6B}" destId="{FD0687E4-564A-450C-830A-CA7DBEE89688}" srcOrd="14"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8CA75A9-8E2A-48E6-96C0-78CD1F086A82}" type="doc">
      <dgm:prSet loTypeId="urn:microsoft.com/office/officeart/2005/8/layout/lProcess2" loCatId="list" qsTypeId="urn:microsoft.com/office/officeart/2005/8/quickstyle/simple1" qsCatId="simple" csTypeId="urn:microsoft.com/office/officeart/2005/8/colors/accent1_2" csCatId="accent1" phldr="1"/>
      <dgm:spPr/>
      <dgm:t>
        <a:bodyPr/>
        <a:lstStyle/>
        <a:p>
          <a:endParaRPr lang="en-US"/>
        </a:p>
      </dgm:t>
    </dgm:pt>
    <dgm:pt modelId="{79309488-A6C8-44E4-B10A-DACAEA3A39A4}">
      <dgm:prSet phldrT="[Text]"/>
      <dgm:spPr/>
      <dgm:t>
        <a:bodyPr/>
        <a:lstStyle/>
        <a:p>
          <a:r>
            <a:rPr lang="en-US" dirty="0" smtClean="0"/>
            <a:t>Restored Soil &amp; Water Health, </a:t>
          </a:r>
          <a:endParaRPr lang="en-US" dirty="0"/>
        </a:p>
      </dgm:t>
    </dgm:pt>
    <dgm:pt modelId="{44D4C5DE-6972-4EC7-946B-E12ECD079DD1}" type="parTrans" cxnId="{A3C43E4D-C142-4F1B-994F-15D18E3A4EA8}">
      <dgm:prSet/>
      <dgm:spPr/>
      <dgm:t>
        <a:bodyPr/>
        <a:lstStyle/>
        <a:p>
          <a:endParaRPr lang="en-US"/>
        </a:p>
      </dgm:t>
    </dgm:pt>
    <dgm:pt modelId="{4FA6AE83-63C6-4B6E-AF3F-E6F502BF3D50}" type="sibTrans" cxnId="{A3C43E4D-C142-4F1B-994F-15D18E3A4EA8}">
      <dgm:prSet/>
      <dgm:spPr/>
      <dgm:t>
        <a:bodyPr/>
        <a:lstStyle/>
        <a:p>
          <a:endParaRPr lang="en-US"/>
        </a:p>
      </dgm:t>
    </dgm:pt>
    <dgm:pt modelId="{0F980672-988C-4455-829C-93E1E2CA3E6C}">
      <dgm:prSet phldrT="[Text]"/>
      <dgm:spPr/>
      <dgm:t>
        <a:bodyPr/>
        <a:lstStyle/>
        <a:p>
          <a:r>
            <a:rPr lang="en-US" dirty="0" smtClean="0"/>
            <a:t>Diversified, year round income streams, multiple ecological benefits</a:t>
          </a:r>
          <a:endParaRPr lang="en-US" dirty="0"/>
        </a:p>
      </dgm:t>
    </dgm:pt>
    <dgm:pt modelId="{59F8CAB0-E1BE-4870-9FAD-CF304335F69E}" type="parTrans" cxnId="{C27E3CF0-E19D-434B-ABCB-977998F82B08}">
      <dgm:prSet/>
      <dgm:spPr/>
      <dgm:t>
        <a:bodyPr/>
        <a:lstStyle/>
        <a:p>
          <a:endParaRPr lang="en-US"/>
        </a:p>
      </dgm:t>
    </dgm:pt>
    <dgm:pt modelId="{23D3FC1D-ED62-449A-B992-076C1B8A27BE}" type="sibTrans" cxnId="{C27E3CF0-E19D-434B-ABCB-977998F82B08}">
      <dgm:prSet/>
      <dgm:spPr/>
      <dgm:t>
        <a:bodyPr/>
        <a:lstStyle/>
        <a:p>
          <a:endParaRPr lang="en-US"/>
        </a:p>
      </dgm:t>
    </dgm:pt>
    <dgm:pt modelId="{77AEFFE9-AD3B-45FD-B217-ED1E2F2D7BC0}">
      <dgm:prSet/>
      <dgm:spPr/>
      <dgm:t>
        <a:bodyPr/>
        <a:lstStyle/>
        <a:p>
          <a:r>
            <a:rPr lang="en-US" dirty="0" smtClean="0"/>
            <a:t>Animal strategies - ruminants, nutritional grasses back to the prairie, manure producing units, bridge the nutrient gap</a:t>
          </a:r>
          <a:endParaRPr lang="en-US" dirty="0"/>
        </a:p>
      </dgm:t>
    </dgm:pt>
    <dgm:pt modelId="{B67A9716-92A0-468D-BCC9-B489E80D858E}" type="parTrans" cxnId="{9C9EFE3F-EC79-4174-B005-A0093C2510D9}">
      <dgm:prSet/>
      <dgm:spPr/>
      <dgm:t>
        <a:bodyPr/>
        <a:lstStyle/>
        <a:p>
          <a:endParaRPr lang="en-US"/>
        </a:p>
      </dgm:t>
    </dgm:pt>
    <dgm:pt modelId="{0987F3FB-F588-4DDA-AB52-EFBFF57589D2}" type="sibTrans" cxnId="{9C9EFE3F-EC79-4174-B005-A0093C2510D9}">
      <dgm:prSet/>
      <dgm:spPr/>
      <dgm:t>
        <a:bodyPr/>
        <a:lstStyle/>
        <a:p>
          <a:endParaRPr lang="en-US"/>
        </a:p>
      </dgm:t>
    </dgm:pt>
    <dgm:pt modelId="{1B7D18E8-DFA1-40D0-B185-98C4F93DD5CC}">
      <dgm:prSet phldrT="[Text]"/>
      <dgm:spPr/>
      <dgm:t>
        <a:bodyPr/>
        <a:lstStyle/>
        <a:p>
          <a:r>
            <a:rPr lang="en-US" dirty="0" smtClean="0"/>
            <a:t>Regenerative Agriculture</a:t>
          </a:r>
          <a:endParaRPr lang="en-US" dirty="0"/>
        </a:p>
      </dgm:t>
    </dgm:pt>
    <dgm:pt modelId="{85EB3B38-25A7-42CD-9F8C-D3DDD90B6AC5}" type="parTrans" cxnId="{7E03044F-3B0F-444D-98C1-354530EA28A1}">
      <dgm:prSet/>
      <dgm:spPr/>
      <dgm:t>
        <a:bodyPr/>
        <a:lstStyle/>
        <a:p>
          <a:endParaRPr lang="en-US"/>
        </a:p>
      </dgm:t>
    </dgm:pt>
    <dgm:pt modelId="{FDD93D27-E30B-487E-B7A6-FBA696776532}" type="sibTrans" cxnId="{7E03044F-3B0F-444D-98C1-354530EA28A1}">
      <dgm:prSet/>
      <dgm:spPr/>
      <dgm:t>
        <a:bodyPr/>
        <a:lstStyle/>
        <a:p>
          <a:endParaRPr lang="en-US"/>
        </a:p>
      </dgm:t>
    </dgm:pt>
    <dgm:pt modelId="{864E287F-F33A-4B0B-AD3D-7C3B4CFA63A1}">
      <dgm:prSet phldrT="[Text]"/>
      <dgm:spPr/>
      <dgm:t>
        <a:bodyPr/>
        <a:lstStyle/>
        <a:p>
          <a:r>
            <a:rPr lang="en-US" dirty="0" smtClean="0"/>
            <a:t>Retain and Rebuild the health of our soils, adding carbon, building wealth</a:t>
          </a:r>
          <a:endParaRPr lang="en-US" dirty="0"/>
        </a:p>
      </dgm:t>
    </dgm:pt>
    <dgm:pt modelId="{00700696-0A2B-4F0D-B7AA-C306FD8EABE4}" type="parTrans" cxnId="{B7D37C21-2D7A-4914-8479-58BC5990E03E}">
      <dgm:prSet/>
      <dgm:spPr/>
      <dgm:t>
        <a:bodyPr/>
        <a:lstStyle/>
        <a:p>
          <a:endParaRPr lang="en-US"/>
        </a:p>
      </dgm:t>
    </dgm:pt>
    <dgm:pt modelId="{C9D968DA-6108-4F2B-8574-E33B087D9477}" type="sibTrans" cxnId="{B7D37C21-2D7A-4914-8479-58BC5990E03E}">
      <dgm:prSet/>
      <dgm:spPr/>
      <dgm:t>
        <a:bodyPr/>
        <a:lstStyle/>
        <a:p>
          <a:endParaRPr lang="en-US"/>
        </a:p>
      </dgm:t>
    </dgm:pt>
    <dgm:pt modelId="{2046476B-406B-45A6-BBD6-98F8A65EB56A}">
      <dgm:prSet phldrT="[Text]"/>
      <dgm:spPr/>
      <dgm:t>
        <a:bodyPr/>
        <a:lstStyle/>
        <a:p>
          <a:r>
            <a:rPr lang="en-US" dirty="0" smtClean="0"/>
            <a:t>Slow the Flow, preventing floods, cleaning water</a:t>
          </a:r>
          <a:endParaRPr lang="en-US" dirty="0"/>
        </a:p>
      </dgm:t>
    </dgm:pt>
    <dgm:pt modelId="{582AA2DA-8B9F-433B-9378-3F3700D7EEA7}" type="parTrans" cxnId="{F6F373C6-E62A-4BBD-AA93-9FBED3214D61}">
      <dgm:prSet/>
      <dgm:spPr/>
      <dgm:t>
        <a:bodyPr/>
        <a:lstStyle/>
        <a:p>
          <a:endParaRPr lang="en-US"/>
        </a:p>
      </dgm:t>
    </dgm:pt>
    <dgm:pt modelId="{DB4ABC3A-A85C-462E-A73D-FB5FA650B2E6}" type="sibTrans" cxnId="{F6F373C6-E62A-4BBD-AA93-9FBED3214D61}">
      <dgm:prSet/>
      <dgm:spPr/>
      <dgm:t>
        <a:bodyPr/>
        <a:lstStyle/>
        <a:p>
          <a:endParaRPr lang="en-US"/>
        </a:p>
      </dgm:t>
    </dgm:pt>
    <dgm:pt modelId="{E97B1EBC-DBBD-4711-8884-31D4EE4B482E}">
      <dgm:prSet phldrT="[Text]"/>
      <dgm:spPr/>
      <dgm:t>
        <a:bodyPr/>
        <a:lstStyle/>
        <a:p>
          <a:r>
            <a:rPr lang="en-US" dirty="0" smtClean="0"/>
            <a:t>Building Soil Organic Matter and resilience in ag at the same time</a:t>
          </a:r>
          <a:endParaRPr lang="en-US" dirty="0"/>
        </a:p>
      </dgm:t>
    </dgm:pt>
    <dgm:pt modelId="{D2E077C1-549F-4CD8-B2CA-92EC17B204B3}" type="parTrans" cxnId="{6876A8FD-4FF7-4E79-B6A0-004D8BECFFB3}">
      <dgm:prSet/>
      <dgm:spPr/>
      <dgm:t>
        <a:bodyPr/>
        <a:lstStyle/>
        <a:p>
          <a:endParaRPr lang="en-US"/>
        </a:p>
      </dgm:t>
    </dgm:pt>
    <dgm:pt modelId="{306F3A9B-5FB2-488F-8979-736EBBDC7392}" type="sibTrans" cxnId="{6876A8FD-4FF7-4E79-B6A0-004D8BECFFB3}">
      <dgm:prSet/>
      <dgm:spPr/>
      <dgm:t>
        <a:bodyPr/>
        <a:lstStyle/>
        <a:p>
          <a:endParaRPr lang="en-US"/>
        </a:p>
      </dgm:t>
    </dgm:pt>
    <dgm:pt modelId="{379ADF97-6BF6-4171-ACC2-FBF277FA4E56}" type="pres">
      <dgm:prSet presAssocID="{D8CA75A9-8E2A-48E6-96C0-78CD1F086A82}" presName="theList" presStyleCnt="0">
        <dgm:presLayoutVars>
          <dgm:dir/>
          <dgm:animLvl val="lvl"/>
          <dgm:resizeHandles val="exact"/>
        </dgm:presLayoutVars>
      </dgm:prSet>
      <dgm:spPr/>
      <dgm:t>
        <a:bodyPr/>
        <a:lstStyle/>
        <a:p>
          <a:endParaRPr lang="en-US"/>
        </a:p>
      </dgm:t>
    </dgm:pt>
    <dgm:pt modelId="{436F563A-B6C2-4AE3-A306-A4A96DD5EF93}" type="pres">
      <dgm:prSet presAssocID="{79309488-A6C8-44E4-B10A-DACAEA3A39A4}" presName="compNode" presStyleCnt="0"/>
      <dgm:spPr/>
    </dgm:pt>
    <dgm:pt modelId="{98DC5937-28DD-4A11-8AEB-979800307756}" type="pres">
      <dgm:prSet presAssocID="{79309488-A6C8-44E4-B10A-DACAEA3A39A4}" presName="aNode" presStyleLbl="bgShp" presStyleIdx="0" presStyleCnt="2"/>
      <dgm:spPr/>
      <dgm:t>
        <a:bodyPr/>
        <a:lstStyle/>
        <a:p>
          <a:endParaRPr lang="en-US"/>
        </a:p>
      </dgm:t>
    </dgm:pt>
    <dgm:pt modelId="{457F00E0-4005-4345-9E52-3E12686C5B8A}" type="pres">
      <dgm:prSet presAssocID="{79309488-A6C8-44E4-B10A-DACAEA3A39A4}" presName="textNode" presStyleLbl="bgShp" presStyleIdx="0" presStyleCnt="2"/>
      <dgm:spPr/>
      <dgm:t>
        <a:bodyPr/>
        <a:lstStyle/>
        <a:p>
          <a:endParaRPr lang="en-US"/>
        </a:p>
      </dgm:t>
    </dgm:pt>
    <dgm:pt modelId="{D90B11C3-EFD7-4D5E-8D79-4437ECA4C1CE}" type="pres">
      <dgm:prSet presAssocID="{79309488-A6C8-44E4-B10A-DACAEA3A39A4}" presName="compChildNode" presStyleCnt="0"/>
      <dgm:spPr/>
    </dgm:pt>
    <dgm:pt modelId="{96595C72-3F44-4572-9229-DD3372F2FD82}" type="pres">
      <dgm:prSet presAssocID="{79309488-A6C8-44E4-B10A-DACAEA3A39A4}" presName="theInnerList" presStyleCnt="0"/>
      <dgm:spPr/>
    </dgm:pt>
    <dgm:pt modelId="{287E0C49-41FD-4B3F-B8AD-73C233428198}" type="pres">
      <dgm:prSet presAssocID="{864E287F-F33A-4B0B-AD3D-7C3B4CFA63A1}" presName="childNode" presStyleLbl="node1" presStyleIdx="0" presStyleCnt="5">
        <dgm:presLayoutVars>
          <dgm:bulletEnabled val="1"/>
        </dgm:presLayoutVars>
      </dgm:prSet>
      <dgm:spPr/>
      <dgm:t>
        <a:bodyPr/>
        <a:lstStyle/>
        <a:p>
          <a:endParaRPr lang="en-US"/>
        </a:p>
      </dgm:t>
    </dgm:pt>
    <dgm:pt modelId="{02896825-2579-41DF-8E7E-D351DA26E0BF}" type="pres">
      <dgm:prSet presAssocID="{864E287F-F33A-4B0B-AD3D-7C3B4CFA63A1}" presName="aSpace2" presStyleCnt="0"/>
      <dgm:spPr/>
    </dgm:pt>
    <dgm:pt modelId="{A95B1894-B1B9-4F08-AE99-2A10CC92CB2E}" type="pres">
      <dgm:prSet presAssocID="{E97B1EBC-DBBD-4711-8884-31D4EE4B482E}" presName="childNode" presStyleLbl="node1" presStyleIdx="1" presStyleCnt="5">
        <dgm:presLayoutVars>
          <dgm:bulletEnabled val="1"/>
        </dgm:presLayoutVars>
      </dgm:prSet>
      <dgm:spPr/>
      <dgm:t>
        <a:bodyPr/>
        <a:lstStyle/>
        <a:p>
          <a:endParaRPr lang="en-US"/>
        </a:p>
      </dgm:t>
    </dgm:pt>
    <dgm:pt modelId="{0DF6A696-4218-459F-B0C5-EA3CD68C41DA}" type="pres">
      <dgm:prSet presAssocID="{E97B1EBC-DBBD-4711-8884-31D4EE4B482E}" presName="aSpace2" presStyleCnt="0"/>
      <dgm:spPr/>
    </dgm:pt>
    <dgm:pt modelId="{960DB315-B7AD-46BE-9CD9-2B6FEE95F369}" type="pres">
      <dgm:prSet presAssocID="{2046476B-406B-45A6-BBD6-98F8A65EB56A}" presName="childNode" presStyleLbl="node1" presStyleIdx="2" presStyleCnt="5">
        <dgm:presLayoutVars>
          <dgm:bulletEnabled val="1"/>
        </dgm:presLayoutVars>
      </dgm:prSet>
      <dgm:spPr/>
      <dgm:t>
        <a:bodyPr/>
        <a:lstStyle/>
        <a:p>
          <a:endParaRPr lang="en-US"/>
        </a:p>
      </dgm:t>
    </dgm:pt>
    <dgm:pt modelId="{DC6FEFC7-B689-4BB0-B5CF-BB29B08268DA}" type="pres">
      <dgm:prSet presAssocID="{79309488-A6C8-44E4-B10A-DACAEA3A39A4}" presName="aSpace" presStyleCnt="0"/>
      <dgm:spPr/>
    </dgm:pt>
    <dgm:pt modelId="{992F79FA-BDE8-4E6D-AD20-51D9D2DD6D60}" type="pres">
      <dgm:prSet presAssocID="{1B7D18E8-DFA1-40D0-B185-98C4F93DD5CC}" presName="compNode" presStyleCnt="0"/>
      <dgm:spPr/>
    </dgm:pt>
    <dgm:pt modelId="{65B020DD-02A4-430E-A2AC-85C49373F8FE}" type="pres">
      <dgm:prSet presAssocID="{1B7D18E8-DFA1-40D0-B185-98C4F93DD5CC}" presName="aNode" presStyleLbl="bgShp" presStyleIdx="1" presStyleCnt="2"/>
      <dgm:spPr/>
      <dgm:t>
        <a:bodyPr/>
        <a:lstStyle/>
        <a:p>
          <a:endParaRPr lang="en-US"/>
        </a:p>
      </dgm:t>
    </dgm:pt>
    <dgm:pt modelId="{F07BDB56-86E8-4706-9835-012F428BDF7A}" type="pres">
      <dgm:prSet presAssocID="{1B7D18E8-DFA1-40D0-B185-98C4F93DD5CC}" presName="textNode" presStyleLbl="bgShp" presStyleIdx="1" presStyleCnt="2"/>
      <dgm:spPr/>
      <dgm:t>
        <a:bodyPr/>
        <a:lstStyle/>
        <a:p>
          <a:endParaRPr lang="en-US"/>
        </a:p>
      </dgm:t>
    </dgm:pt>
    <dgm:pt modelId="{AAA86AD6-E5C7-41EF-A258-15969B4724A8}" type="pres">
      <dgm:prSet presAssocID="{1B7D18E8-DFA1-40D0-B185-98C4F93DD5CC}" presName="compChildNode" presStyleCnt="0"/>
      <dgm:spPr/>
    </dgm:pt>
    <dgm:pt modelId="{53464CD7-3B17-4165-85EC-EBC15E0FEE89}" type="pres">
      <dgm:prSet presAssocID="{1B7D18E8-DFA1-40D0-B185-98C4F93DD5CC}" presName="theInnerList" presStyleCnt="0"/>
      <dgm:spPr/>
    </dgm:pt>
    <dgm:pt modelId="{9E01A29F-B220-4F65-A694-FF715E59F530}" type="pres">
      <dgm:prSet presAssocID="{0F980672-988C-4455-829C-93E1E2CA3E6C}" presName="childNode" presStyleLbl="node1" presStyleIdx="3" presStyleCnt="5" custScaleY="38352">
        <dgm:presLayoutVars>
          <dgm:bulletEnabled val="1"/>
        </dgm:presLayoutVars>
      </dgm:prSet>
      <dgm:spPr/>
      <dgm:t>
        <a:bodyPr/>
        <a:lstStyle/>
        <a:p>
          <a:endParaRPr lang="en-US"/>
        </a:p>
      </dgm:t>
    </dgm:pt>
    <dgm:pt modelId="{65EC4BCE-120B-4426-BC94-35B1B9D3743C}" type="pres">
      <dgm:prSet presAssocID="{0F980672-988C-4455-829C-93E1E2CA3E6C}" presName="aSpace2" presStyleCnt="0"/>
      <dgm:spPr/>
    </dgm:pt>
    <dgm:pt modelId="{A905E06E-6633-40AD-AD57-CBACE407F4AA}" type="pres">
      <dgm:prSet presAssocID="{77AEFFE9-AD3B-45FD-B217-ED1E2F2D7BC0}" presName="childNode" presStyleLbl="node1" presStyleIdx="4" presStyleCnt="5">
        <dgm:presLayoutVars>
          <dgm:bulletEnabled val="1"/>
        </dgm:presLayoutVars>
      </dgm:prSet>
      <dgm:spPr/>
      <dgm:t>
        <a:bodyPr/>
        <a:lstStyle/>
        <a:p>
          <a:endParaRPr lang="en-US"/>
        </a:p>
      </dgm:t>
    </dgm:pt>
  </dgm:ptLst>
  <dgm:cxnLst>
    <dgm:cxn modelId="{F6F373C6-E62A-4BBD-AA93-9FBED3214D61}" srcId="{79309488-A6C8-44E4-B10A-DACAEA3A39A4}" destId="{2046476B-406B-45A6-BBD6-98F8A65EB56A}" srcOrd="2" destOrd="0" parTransId="{582AA2DA-8B9F-433B-9378-3F3700D7EEA7}" sibTransId="{DB4ABC3A-A85C-462E-A73D-FB5FA650B2E6}"/>
    <dgm:cxn modelId="{14C99D94-813E-4B58-A767-6DC22686F95D}" type="presOf" srcId="{E97B1EBC-DBBD-4711-8884-31D4EE4B482E}" destId="{A95B1894-B1B9-4F08-AE99-2A10CC92CB2E}" srcOrd="0" destOrd="0" presId="urn:microsoft.com/office/officeart/2005/8/layout/lProcess2"/>
    <dgm:cxn modelId="{6E9CBBA3-C7D6-4BF2-B5CC-D44735871FC7}" type="presOf" srcId="{77AEFFE9-AD3B-45FD-B217-ED1E2F2D7BC0}" destId="{A905E06E-6633-40AD-AD57-CBACE407F4AA}" srcOrd="0" destOrd="0" presId="urn:microsoft.com/office/officeart/2005/8/layout/lProcess2"/>
    <dgm:cxn modelId="{D6C00E23-EB85-4B11-8E91-2689F3819C26}" type="presOf" srcId="{1B7D18E8-DFA1-40D0-B185-98C4F93DD5CC}" destId="{F07BDB56-86E8-4706-9835-012F428BDF7A}" srcOrd="1" destOrd="0" presId="urn:microsoft.com/office/officeart/2005/8/layout/lProcess2"/>
    <dgm:cxn modelId="{F5C80DFA-71C1-416B-8818-7F5AB75FE714}" type="presOf" srcId="{1B7D18E8-DFA1-40D0-B185-98C4F93DD5CC}" destId="{65B020DD-02A4-430E-A2AC-85C49373F8FE}" srcOrd="0" destOrd="0" presId="urn:microsoft.com/office/officeart/2005/8/layout/lProcess2"/>
    <dgm:cxn modelId="{5B21BFAC-CEBC-4E82-8433-8E17EBF46A62}" type="presOf" srcId="{2046476B-406B-45A6-BBD6-98F8A65EB56A}" destId="{960DB315-B7AD-46BE-9CD9-2B6FEE95F369}" srcOrd="0" destOrd="0" presId="urn:microsoft.com/office/officeart/2005/8/layout/lProcess2"/>
    <dgm:cxn modelId="{9C9EFE3F-EC79-4174-B005-A0093C2510D9}" srcId="{1B7D18E8-DFA1-40D0-B185-98C4F93DD5CC}" destId="{77AEFFE9-AD3B-45FD-B217-ED1E2F2D7BC0}" srcOrd="1" destOrd="0" parTransId="{B67A9716-92A0-468D-BCC9-B489E80D858E}" sibTransId="{0987F3FB-F588-4DDA-AB52-EFBFF57589D2}"/>
    <dgm:cxn modelId="{C27E3CF0-E19D-434B-ABCB-977998F82B08}" srcId="{1B7D18E8-DFA1-40D0-B185-98C4F93DD5CC}" destId="{0F980672-988C-4455-829C-93E1E2CA3E6C}" srcOrd="0" destOrd="0" parTransId="{59F8CAB0-E1BE-4870-9FAD-CF304335F69E}" sibTransId="{23D3FC1D-ED62-449A-B992-076C1B8A27BE}"/>
    <dgm:cxn modelId="{7E03044F-3B0F-444D-98C1-354530EA28A1}" srcId="{D8CA75A9-8E2A-48E6-96C0-78CD1F086A82}" destId="{1B7D18E8-DFA1-40D0-B185-98C4F93DD5CC}" srcOrd="1" destOrd="0" parTransId="{85EB3B38-25A7-42CD-9F8C-D3DDD90B6AC5}" sibTransId="{FDD93D27-E30B-487E-B7A6-FBA696776532}"/>
    <dgm:cxn modelId="{5FD4D0B3-2882-4621-AC71-0286020D64A6}" type="presOf" srcId="{79309488-A6C8-44E4-B10A-DACAEA3A39A4}" destId="{98DC5937-28DD-4A11-8AEB-979800307756}" srcOrd="0" destOrd="0" presId="urn:microsoft.com/office/officeart/2005/8/layout/lProcess2"/>
    <dgm:cxn modelId="{B7D37C21-2D7A-4914-8479-58BC5990E03E}" srcId="{79309488-A6C8-44E4-B10A-DACAEA3A39A4}" destId="{864E287F-F33A-4B0B-AD3D-7C3B4CFA63A1}" srcOrd="0" destOrd="0" parTransId="{00700696-0A2B-4F0D-B7AA-C306FD8EABE4}" sibTransId="{C9D968DA-6108-4F2B-8574-E33B087D9477}"/>
    <dgm:cxn modelId="{3E2F22E6-F981-4731-A70D-27DFEDEA53B9}" type="presOf" srcId="{864E287F-F33A-4B0B-AD3D-7C3B4CFA63A1}" destId="{287E0C49-41FD-4B3F-B8AD-73C233428198}" srcOrd="0" destOrd="0" presId="urn:microsoft.com/office/officeart/2005/8/layout/lProcess2"/>
    <dgm:cxn modelId="{6876A8FD-4FF7-4E79-B6A0-004D8BECFFB3}" srcId="{79309488-A6C8-44E4-B10A-DACAEA3A39A4}" destId="{E97B1EBC-DBBD-4711-8884-31D4EE4B482E}" srcOrd="1" destOrd="0" parTransId="{D2E077C1-549F-4CD8-B2CA-92EC17B204B3}" sibTransId="{306F3A9B-5FB2-488F-8979-736EBBDC7392}"/>
    <dgm:cxn modelId="{F60A2B9D-775E-497B-B5F3-9A15767D1DE2}" type="presOf" srcId="{0F980672-988C-4455-829C-93E1E2CA3E6C}" destId="{9E01A29F-B220-4F65-A694-FF715E59F530}" srcOrd="0" destOrd="0" presId="urn:microsoft.com/office/officeart/2005/8/layout/lProcess2"/>
    <dgm:cxn modelId="{A3C43E4D-C142-4F1B-994F-15D18E3A4EA8}" srcId="{D8CA75A9-8E2A-48E6-96C0-78CD1F086A82}" destId="{79309488-A6C8-44E4-B10A-DACAEA3A39A4}" srcOrd="0" destOrd="0" parTransId="{44D4C5DE-6972-4EC7-946B-E12ECD079DD1}" sibTransId="{4FA6AE83-63C6-4B6E-AF3F-E6F502BF3D50}"/>
    <dgm:cxn modelId="{FC940E72-8838-4EEB-8835-A630A6EBD9F8}" type="presOf" srcId="{79309488-A6C8-44E4-B10A-DACAEA3A39A4}" destId="{457F00E0-4005-4345-9E52-3E12686C5B8A}" srcOrd="1" destOrd="0" presId="urn:microsoft.com/office/officeart/2005/8/layout/lProcess2"/>
    <dgm:cxn modelId="{D0563A8E-32A1-46BE-937E-C0F660255A7E}" type="presOf" srcId="{D8CA75A9-8E2A-48E6-96C0-78CD1F086A82}" destId="{379ADF97-6BF6-4171-ACC2-FBF277FA4E56}" srcOrd="0" destOrd="0" presId="urn:microsoft.com/office/officeart/2005/8/layout/lProcess2"/>
    <dgm:cxn modelId="{739B8B28-AFD8-4A4C-9007-6C3B877C5B49}" type="presParOf" srcId="{379ADF97-6BF6-4171-ACC2-FBF277FA4E56}" destId="{436F563A-B6C2-4AE3-A306-A4A96DD5EF93}" srcOrd="0" destOrd="0" presId="urn:microsoft.com/office/officeart/2005/8/layout/lProcess2"/>
    <dgm:cxn modelId="{BA4E90A3-3FB5-4152-AE72-A58B9C24DEEB}" type="presParOf" srcId="{436F563A-B6C2-4AE3-A306-A4A96DD5EF93}" destId="{98DC5937-28DD-4A11-8AEB-979800307756}" srcOrd="0" destOrd="0" presId="urn:microsoft.com/office/officeart/2005/8/layout/lProcess2"/>
    <dgm:cxn modelId="{BBAB2122-07C7-4ECC-8D5D-20D97EC911EA}" type="presParOf" srcId="{436F563A-B6C2-4AE3-A306-A4A96DD5EF93}" destId="{457F00E0-4005-4345-9E52-3E12686C5B8A}" srcOrd="1" destOrd="0" presId="urn:microsoft.com/office/officeart/2005/8/layout/lProcess2"/>
    <dgm:cxn modelId="{2FF62CAB-2E58-4BDC-88CE-7E9175ECAD2D}" type="presParOf" srcId="{436F563A-B6C2-4AE3-A306-A4A96DD5EF93}" destId="{D90B11C3-EFD7-4D5E-8D79-4437ECA4C1CE}" srcOrd="2" destOrd="0" presId="urn:microsoft.com/office/officeart/2005/8/layout/lProcess2"/>
    <dgm:cxn modelId="{3936DDAC-C6D2-458F-85E5-38900B1708DD}" type="presParOf" srcId="{D90B11C3-EFD7-4D5E-8D79-4437ECA4C1CE}" destId="{96595C72-3F44-4572-9229-DD3372F2FD82}" srcOrd="0" destOrd="0" presId="urn:microsoft.com/office/officeart/2005/8/layout/lProcess2"/>
    <dgm:cxn modelId="{0C4E96C2-2777-4667-8042-42880886ADBC}" type="presParOf" srcId="{96595C72-3F44-4572-9229-DD3372F2FD82}" destId="{287E0C49-41FD-4B3F-B8AD-73C233428198}" srcOrd="0" destOrd="0" presId="urn:microsoft.com/office/officeart/2005/8/layout/lProcess2"/>
    <dgm:cxn modelId="{ADF321A8-E4F6-4EE1-AB90-83B9485142C8}" type="presParOf" srcId="{96595C72-3F44-4572-9229-DD3372F2FD82}" destId="{02896825-2579-41DF-8E7E-D351DA26E0BF}" srcOrd="1" destOrd="0" presId="urn:microsoft.com/office/officeart/2005/8/layout/lProcess2"/>
    <dgm:cxn modelId="{89037781-39AF-46C8-A161-94B25C61AE1B}" type="presParOf" srcId="{96595C72-3F44-4572-9229-DD3372F2FD82}" destId="{A95B1894-B1B9-4F08-AE99-2A10CC92CB2E}" srcOrd="2" destOrd="0" presId="urn:microsoft.com/office/officeart/2005/8/layout/lProcess2"/>
    <dgm:cxn modelId="{34E1DB23-CD1D-4E82-9E15-9D96DB2BD982}" type="presParOf" srcId="{96595C72-3F44-4572-9229-DD3372F2FD82}" destId="{0DF6A696-4218-459F-B0C5-EA3CD68C41DA}" srcOrd="3" destOrd="0" presId="urn:microsoft.com/office/officeart/2005/8/layout/lProcess2"/>
    <dgm:cxn modelId="{A63762E6-6989-45BD-A737-8CFEDEB00266}" type="presParOf" srcId="{96595C72-3F44-4572-9229-DD3372F2FD82}" destId="{960DB315-B7AD-46BE-9CD9-2B6FEE95F369}" srcOrd="4" destOrd="0" presId="urn:microsoft.com/office/officeart/2005/8/layout/lProcess2"/>
    <dgm:cxn modelId="{88DED544-B667-4202-A8F0-C42F74E1D1C8}" type="presParOf" srcId="{379ADF97-6BF6-4171-ACC2-FBF277FA4E56}" destId="{DC6FEFC7-B689-4BB0-B5CF-BB29B08268DA}" srcOrd="1" destOrd="0" presId="urn:microsoft.com/office/officeart/2005/8/layout/lProcess2"/>
    <dgm:cxn modelId="{B4AE47A6-FC90-48D9-B804-C18DDD0E1EEE}" type="presParOf" srcId="{379ADF97-6BF6-4171-ACC2-FBF277FA4E56}" destId="{992F79FA-BDE8-4E6D-AD20-51D9D2DD6D60}" srcOrd="2" destOrd="0" presId="urn:microsoft.com/office/officeart/2005/8/layout/lProcess2"/>
    <dgm:cxn modelId="{46C46D48-309D-4D7C-BD0E-85B6A32629DE}" type="presParOf" srcId="{992F79FA-BDE8-4E6D-AD20-51D9D2DD6D60}" destId="{65B020DD-02A4-430E-A2AC-85C49373F8FE}" srcOrd="0" destOrd="0" presId="urn:microsoft.com/office/officeart/2005/8/layout/lProcess2"/>
    <dgm:cxn modelId="{50219292-4D3E-43C5-BE7D-8D655918E03F}" type="presParOf" srcId="{992F79FA-BDE8-4E6D-AD20-51D9D2DD6D60}" destId="{F07BDB56-86E8-4706-9835-012F428BDF7A}" srcOrd="1" destOrd="0" presId="urn:microsoft.com/office/officeart/2005/8/layout/lProcess2"/>
    <dgm:cxn modelId="{EB0D25AA-0C3F-4DD5-B793-412A27F1C068}" type="presParOf" srcId="{992F79FA-BDE8-4E6D-AD20-51D9D2DD6D60}" destId="{AAA86AD6-E5C7-41EF-A258-15969B4724A8}" srcOrd="2" destOrd="0" presId="urn:microsoft.com/office/officeart/2005/8/layout/lProcess2"/>
    <dgm:cxn modelId="{A6C119CF-93C6-43D6-BB12-50BB653A4337}" type="presParOf" srcId="{AAA86AD6-E5C7-41EF-A258-15969B4724A8}" destId="{53464CD7-3B17-4165-85EC-EBC15E0FEE89}" srcOrd="0" destOrd="0" presId="urn:microsoft.com/office/officeart/2005/8/layout/lProcess2"/>
    <dgm:cxn modelId="{518F1BF6-A83F-45E7-9A2C-22F5760ED32C}" type="presParOf" srcId="{53464CD7-3B17-4165-85EC-EBC15E0FEE89}" destId="{9E01A29F-B220-4F65-A694-FF715E59F530}" srcOrd="0" destOrd="0" presId="urn:microsoft.com/office/officeart/2005/8/layout/lProcess2"/>
    <dgm:cxn modelId="{A1474D4C-50E1-4A5E-B7EB-557588923565}" type="presParOf" srcId="{53464CD7-3B17-4165-85EC-EBC15E0FEE89}" destId="{65EC4BCE-120B-4426-BC94-35B1B9D3743C}" srcOrd="1" destOrd="0" presId="urn:microsoft.com/office/officeart/2005/8/layout/lProcess2"/>
    <dgm:cxn modelId="{CE1B1297-17A3-4421-B404-102458EF7E6E}" type="presParOf" srcId="{53464CD7-3B17-4165-85EC-EBC15E0FEE89}" destId="{A905E06E-6633-40AD-AD57-CBACE407F4AA}" srcOrd="2"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8CA75A9-8E2A-48E6-96C0-78CD1F086A82}" type="doc">
      <dgm:prSet loTypeId="urn:microsoft.com/office/officeart/2005/8/layout/lProcess2" loCatId="list" qsTypeId="urn:microsoft.com/office/officeart/2005/8/quickstyle/simple1" qsCatId="simple" csTypeId="urn:microsoft.com/office/officeart/2005/8/colors/accent1_2" csCatId="accent1" phldr="1"/>
      <dgm:spPr/>
      <dgm:t>
        <a:bodyPr/>
        <a:lstStyle/>
        <a:p>
          <a:endParaRPr lang="en-US"/>
        </a:p>
      </dgm:t>
    </dgm:pt>
    <dgm:pt modelId="{EFA7E1EA-B473-4914-A427-F470A45D13EC}">
      <dgm:prSet phldrT="[Text]" custT="1"/>
      <dgm:spPr/>
      <dgm:t>
        <a:bodyPr/>
        <a:lstStyle/>
        <a:p>
          <a:r>
            <a:rPr lang="en-US" sz="3900" dirty="0" smtClean="0"/>
            <a:t>Robust Energy Supply</a:t>
          </a:r>
          <a:endParaRPr lang="en-US" sz="3900" dirty="0"/>
        </a:p>
      </dgm:t>
    </dgm:pt>
    <dgm:pt modelId="{9B9D4EA3-D73D-4C80-9959-6EB8ED5372BC}" type="parTrans" cxnId="{07B0AF49-F07A-42C5-9248-A80B6C797614}">
      <dgm:prSet/>
      <dgm:spPr/>
      <dgm:t>
        <a:bodyPr/>
        <a:lstStyle/>
        <a:p>
          <a:endParaRPr lang="en-US"/>
        </a:p>
      </dgm:t>
    </dgm:pt>
    <dgm:pt modelId="{FA876C15-EC87-430E-9773-2C52DB567DF9}" type="sibTrans" cxnId="{07B0AF49-F07A-42C5-9248-A80B6C797614}">
      <dgm:prSet/>
      <dgm:spPr/>
      <dgm:t>
        <a:bodyPr/>
        <a:lstStyle/>
        <a:p>
          <a:endParaRPr lang="en-US"/>
        </a:p>
      </dgm:t>
    </dgm:pt>
    <dgm:pt modelId="{81DEA900-8331-4387-8648-321656F4D397}">
      <dgm:prSet phldrT="[Text]"/>
      <dgm:spPr/>
      <dgm:t>
        <a:bodyPr/>
        <a:lstStyle/>
        <a:p>
          <a:r>
            <a:rPr lang="en-US" dirty="0" smtClean="0"/>
            <a:t>Resilient Long-term Wealth Generation</a:t>
          </a:r>
          <a:endParaRPr lang="en-US" dirty="0"/>
        </a:p>
      </dgm:t>
    </dgm:pt>
    <dgm:pt modelId="{2DD4CE3C-5F8C-4D15-BA5C-C6F652534614}" type="parTrans" cxnId="{DB61C6A5-8543-432C-BA7F-C753C15D1D14}">
      <dgm:prSet/>
      <dgm:spPr/>
      <dgm:t>
        <a:bodyPr/>
        <a:lstStyle/>
        <a:p>
          <a:endParaRPr lang="en-US"/>
        </a:p>
      </dgm:t>
    </dgm:pt>
    <dgm:pt modelId="{2731D524-15A7-465F-A450-03292DE09EFF}" type="sibTrans" cxnId="{DB61C6A5-8543-432C-BA7F-C753C15D1D14}">
      <dgm:prSet/>
      <dgm:spPr/>
      <dgm:t>
        <a:bodyPr/>
        <a:lstStyle/>
        <a:p>
          <a:endParaRPr lang="en-US"/>
        </a:p>
      </dgm:t>
    </dgm:pt>
    <dgm:pt modelId="{2920CC21-52CC-4FC4-B06F-B50564052D16}">
      <dgm:prSet phldrT="[Text]"/>
      <dgm:spPr/>
      <dgm:t>
        <a:bodyPr/>
        <a:lstStyle/>
        <a:p>
          <a:r>
            <a:rPr lang="en-US" dirty="0" smtClean="0"/>
            <a:t>New industries emerge to service growth in income streams and best practices</a:t>
          </a:r>
          <a:endParaRPr lang="en-US" dirty="0"/>
        </a:p>
      </dgm:t>
    </dgm:pt>
    <dgm:pt modelId="{523E149C-8A2A-4F02-9BDE-87B1560256D9}" type="parTrans" cxnId="{2FEBD1E6-D563-4624-8C28-97CC8C0AA03F}">
      <dgm:prSet/>
      <dgm:spPr/>
      <dgm:t>
        <a:bodyPr/>
        <a:lstStyle/>
        <a:p>
          <a:endParaRPr lang="en-US"/>
        </a:p>
      </dgm:t>
    </dgm:pt>
    <dgm:pt modelId="{BE33F082-5A83-4ADC-9302-B9C5DD7820B2}" type="sibTrans" cxnId="{2FEBD1E6-D563-4624-8C28-97CC8C0AA03F}">
      <dgm:prSet/>
      <dgm:spPr/>
      <dgm:t>
        <a:bodyPr/>
        <a:lstStyle/>
        <a:p>
          <a:endParaRPr lang="en-US"/>
        </a:p>
      </dgm:t>
    </dgm:pt>
    <dgm:pt modelId="{A18B000D-A8CF-4FF6-8D6D-F0D954087C0E}">
      <dgm:prSet phldrT="[Text]"/>
      <dgm:spPr/>
      <dgm:t>
        <a:bodyPr/>
        <a:lstStyle/>
        <a:p>
          <a:r>
            <a:rPr lang="en-US" dirty="0" smtClean="0"/>
            <a:t>Continue build out of wind energy</a:t>
          </a:r>
          <a:endParaRPr lang="en-US" dirty="0"/>
        </a:p>
      </dgm:t>
    </dgm:pt>
    <dgm:pt modelId="{2B503F3D-7AF7-48C5-9666-31BEA0F1BFAD}" type="parTrans" cxnId="{6064FA0A-0586-4BE1-B75F-38539AD97DD8}">
      <dgm:prSet/>
      <dgm:spPr/>
      <dgm:t>
        <a:bodyPr/>
        <a:lstStyle/>
        <a:p>
          <a:endParaRPr lang="en-US"/>
        </a:p>
      </dgm:t>
    </dgm:pt>
    <dgm:pt modelId="{F0CABCE1-8A87-47FF-89C0-EDDA9A17862F}" type="sibTrans" cxnId="{6064FA0A-0586-4BE1-B75F-38539AD97DD8}">
      <dgm:prSet/>
      <dgm:spPr/>
      <dgm:t>
        <a:bodyPr/>
        <a:lstStyle/>
        <a:p>
          <a:endParaRPr lang="en-US"/>
        </a:p>
      </dgm:t>
    </dgm:pt>
    <dgm:pt modelId="{CCB050C5-EEB5-4DFF-81B5-044EBF4FF6F8}">
      <dgm:prSet phldrT="[Text]"/>
      <dgm:spPr/>
      <dgm:t>
        <a:bodyPr/>
        <a:lstStyle/>
        <a:p>
          <a:r>
            <a:rPr lang="en-US" dirty="0" smtClean="0"/>
            <a:t>Production of bio-gas and energy from ag products</a:t>
          </a:r>
          <a:endParaRPr lang="en-US" dirty="0"/>
        </a:p>
      </dgm:t>
    </dgm:pt>
    <dgm:pt modelId="{8375044B-E448-4DC3-B378-25805C192A32}" type="parTrans" cxnId="{1F2B92C5-276C-4043-9271-70686E80AF29}">
      <dgm:prSet/>
      <dgm:spPr/>
      <dgm:t>
        <a:bodyPr/>
        <a:lstStyle/>
        <a:p>
          <a:endParaRPr lang="en-US"/>
        </a:p>
      </dgm:t>
    </dgm:pt>
    <dgm:pt modelId="{270F1DD2-A5D2-4F58-B252-B28B15C1C903}" type="sibTrans" cxnId="{1F2B92C5-276C-4043-9271-70686E80AF29}">
      <dgm:prSet/>
      <dgm:spPr/>
      <dgm:t>
        <a:bodyPr/>
        <a:lstStyle/>
        <a:p>
          <a:endParaRPr lang="en-US"/>
        </a:p>
      </dgm:t>
    </dgm:pt>
    <dgm:pt modelId="{904EC99E-8F84-4DF9-9663-5C078898F200}">
      <dgm:prSet phldrT="[Text]"/>
      <dgm:spPr/>
      <dgm:t>
        <a:bodyPr/>
        <a:lstStyle/>
        <a:p>
          <a:r>
            <a:rPr lang="en-US" dirty="0" smtClean="0"/>
            <a:t>Practices &amp; Policies are scalable, flexible, market based</a:t>
          </a:r>
          <a:endParaRPr lang="en-US" dirty="0"/>
        </a:p>
      </dgm:t>
    </dgm:pt>
    <dgm:pt modelId="{0FE9835C-C873-44D8-B10E-968D9B398156}" type="parTrans" cxnId="{808A4AAA-6954-4D18-A4CB-C48AF615CB82}">
      <dgm:prSet/>
      <dgm:spPr/>
      <dgm:t>
        <a:bodyPr/>
        <a:lstStyle/>
        <a:p>
          <a:endParaRPr lang="en-US"/>
        </a:p>
      </dgm:t>
    </dgm:pt>
    <dgm:pt modelId="{68B3C5CF-F96A-4A21-AB2F-03673E6448FF}" type="sibTrans" cxnId="{808A4AAA-6954-4D18-A4CB-C48AF615CB82}">
      <dgm:prSet/>
      <dgm:spPr/>
      <dgm:t>
        <a:bodyPr/>
        <a:lstStyle/>
        <a:p>
          <a:endParaRPr lang="en-US"/>
        </a:p>
      </dgm:t>
    </dgm:pt>
    <dgm:pt modelId="{23005526-81ED-4E8D-8238-23F78C5E0C33}">
      <dgm:prSet phldrT="[Text]"/>
      <dgm:spPr/>
      <dgm:t>
        <a:bodyPr/>
        <a:lstStyle/>
        <a:p>
          <a:r>
            <a:rPr lang="en-US" dirty="0" smtClean="0"/>
            <a:t>Broadband to support local service centers for Regenerative Ag</a:t>
          </a:r>
          <a:endParaRPr lang="en-US" dirty="0"/>
        </a:p>
      </dgm:t>
    </dgm:pt>
    <dgm:pt modelId="{CECEA1E0-6C45-4029-AACB-0F00E49C3A28}" type="parTrans" cxnId="{EB1BBE38-1342-4472-9412-1F8C3E7AE369}">
      <dgm:prSet/>
      <dgm:spPr/>
      <dgm:t>
        <a:bodyPr/>
        <a:lstStyle/>
        <a:p>
          <a:endParaRPr lang="en-US"/>
        </a:p>
      </dgm:t>
    </dgm:pt>
    <dgm:pt modelId="{5C14B466-BF25-48E3-920B-05F632572EC8}" type="sibTrans" cxnId="{EB1BBE38-1342-4472-9412-1F8C3E7AE369}">
      <dgm:prSet/>
      <dgm:spPr/>
      <dgm:t>
        <a:bodyPr/>
        <a:lstStyle/>
        <a:p>
          <a:endParaRPr lang="en-US"/>
        </a:p>
      </dgm:t>
    </dgm:pt>
    <dgm:pt modelId="{E0DBA8DC-13D5-46BA-B80A-BFDCDAD47E2B}">
      <dgm:prSet phldrT="[Text]"/>
      <dgm:spPr/>
      <dgm:t>
        <a:bodyPr/>
        <a:lstStyle/>
        <a:p>
          <a:r>
            <a:rPr lang="en-US" smtClean="0"/>
            <a:t>Convert Biomass to Fuel and Electricity</a:t>
          </a:r>
          <a:endParaRPr lang="en-US" dirty="0"/>
        </a:p>
      </dgm:t>
    </dgm:pt>
    <dgm:pt modelId="{57DBD50C-217C-43B1-A703-26D30C28F379}" type="parTrans" cxnId="{55572F23-254A-4211-B1F0-409D04AADED8}">
      <dgm:prSet/>
      <dgm:spPr/>
    </dgm:pt>
    <dgm:pt modelId="{D237013E-DDF5-4BD1-A1E2-32CDBBAC7456}" type="sibTrans" cxnId="{55572F23-254A-4211-B1F0-409D04AADED8}">
      <dgm:prSet/>
      <dgm:spPr/>
    </dgm:pt>
    <dgm:pt modelId="{379ADF97-6BF6-4171-ACC2-FBF277FA4E56}" type="pres">
      <dgm:prSet presAssocID="{D8CA75A9-8E2A-48E6-96C0-78CD1F086A82}" presName="theList" presStyleCnt="0">
        <dgm:presLayoutVars>
          <dgm:dir/>
          <dgm:animLvl val="lvl"/>
          <dgm:resizeHandles val="exact"/>
        </dgm:presLayoutVars>
      </dgm:prSet>
      <dgm:spPr/>
      <dgm:t>
        <a:bodyPr/>
        <a:lstStyle/>
        <a:p>
          <a:endParaRPr lang="en-US"/>
        </a:p>
      </dgm:t>
    </dgm:pt>
    <dgm:pt modelId="{520140F0-AE68-42CA-B537-B9D993993DC8}" type="pres">
      <dgm:prSet presAssocID="{EFA7E1EA-B473-4914-A427-F470A45D13EC}" presName="compNode" presStyleCnt="0"/>
      <dgm:spPr/>
    </dgm:pt>
    <dgm:pt modelId="{780EC01D-31B2-4662-AFF7-C4FFA56DD069}" type="pres">
      <dgm:prSet presAssocID="{EFA7E1EA-B473-4914-A427-F470A45D13EC}" presName="aNode" presStyleLbl="bgShp" presStyleIdx="0" presStyleCnt="2"/>
      <dgm:spPr/>
      <dgm:t>
        <a:bodyPr/>
        <a:lstStyle/>
        <a:p>
          <a:endParaRPr lang="en-US"/>
        </a:p>
      </dgm:t>
    </dgm:pt>
    <dgm:pt modelId="{AEEE0311-EF40-43A8-8A18-927F3A9718D5}" type="pres">
      <dgm:prSet presAssocID="{EFA7E1EA-B473-4914-A427-F470A45D13EC}" presName="textNode" presStyleLbl="bgShp" presStyleIdx="0" presStyleCnt="2"/>
      <dgm:spPr/>
      <dgm:t>
        <a:bodyPr/>
        <a:lstStyle/>
        <a:p>
          <a:endParaRPr lang="en-US"/>
        </a:p>
      </dgm:t>
    </dgm:pt>
    <dgm:pt modelId="{72DB968F-FE56-491C-A2AA-813811D3A138}" type="pres">
      <dgm:prSet presAssocID="{EFA7E1EA-B473-4914-A427-F470A45D13EC}" presName="compChildNode" presStyleCnt="0"/>
      <dgm:spPr/>
    </dgm:pt>
    <dgm:pt modelId="{23B82A03-0582-47A6-A90A-8009CC7551BC}" type="pres">
      <dgm:prSet presAssocID="{EFA7E1EA-B473-4914-A427-F470A45D13EC}" presName="theInnerList" presStyleCnt="0"/>
      <dgm:spPr/>
    </dgm:pt>
    <dgm:pt modelId="{1483414B-0E5E-4207-A2AE-70AFD90C6D0B}" type="pres">
      <dgm:prSet presAssocID="{A18B000D-A8CF-4FF6-8D6D-F0D954087C0E}" presName="childNode" presStyleLbl="node1" presStyleIdx="0" presStyleCnt="6">
        <dgm:presLayoutVars>
          <dgm:bulletEnabled val="1"/>
        </dgm:presLayoutVars>
      </dgm:prSet>
      <dgm:spPr/>
      <dgm:t>
        <a:bodyPr/>
        <a:lstStyle/>
        <a:p>
          <a:endParaRPr lang="en-US"/>
        </a:p>
      </dgm:t>
    </dgm:pt>
    <dgm:pt modelId="{855491C0-3EBE-403B-B078-C35AB5F823BA}" type="pres">
      <dgm:prSet presAssocID="{A18B000D-A8CF-4FF6-8D6D-F0D954087C0E}" presName="aSpace2" presStyleCnt="0"/>
      <dgm:spPr/>
    </dgm:pt>
    <dgm:pt modelId="{ADB084B9-DD67-44F8-93ED-8F8F26D1DAC5}" type="pres">
      <dgm:prSet presAssocID="{CCB050C5-EEB5-4DFF-81B5-044EBF4FF6F8}" presName="childNode" presStyleLbl="node1" presStyleIdx="1" presStyleCnt="6">
        <dgm:presLayoutVars>
          <dgm:bulletEnabled val="1"/>
        </dgm:presLayoutVars>
      </dgm:prSet>
      <dgm:spPr/>
      <dgm:t>
        <a:bodyPr/>
        <a:lstStyle/>
        <a:p>
          <a:endParaRPr lang="en-US"/>
        </a:p>
      </dgm:t>
    </dgm:pt>
    <dgm:pt modelId="{2B92CFE5-349F-4CEE-8730-4419D38566A3}" type="pres">
      <dgm:prSet presAssocID="{CCB050C5-EEB5-4DFF-81B5-044EBF4FF6F8}" presName="aSpace2" presStyleCnt="0"/>
      <dgm:spPr/>
    </dgm:pt>
    <dgm:pt modelId="{73F94376-568E-4DD6-A3E0-FE4DE99B6437}" type="pres">
      <dgm:prSet presAssocID="{E0DBA8DC-13D5-46BA-B80A-BFDCDAD47E2B}" presName="childNode" presStyleLbl="node1" presStyleIdx="2" presStyleCnt="6">
        <dgm:presLayoutVars>
          <dgm:bulletEnabled val="1"/>
        </dgm:presLayoutVars>
      </dgm:prSet>
      <dgm:spPr/>
      <dgm:t>
        <a:bodyPr/>
        <a:lstStyle/>
        <a:p>
          <a:endParaRPr lang="en-US"/>
        </a:p>
      </dgm:t>
    </dgm:pt>
    <dgm:pt modelId="{7702AA5D-7E19-4A5F-B262-71F733E2DBCB}" type="pres">
      <dgm:prSet presAssocID="{EFA7E1EA-B473-4914-A427-F470A45D13EC}" presName="aSpace" presStyleCnt="0"/>
      <dgm:spPr/>
    </dgm:pt>
    <dgm:pt modelId="{5AF678B3-09B1-488F-8BB7-21D7D529C077}" type="pres">
      <dgm:prSet presAssocID="{81DEA900-8331-4387-8648-321656F4D397}" presName="compNode" presStyleCnt="0"/>
      <dgm:spPr/>
    </dgm:pt>
    <dgm:pt modelId="{E1E0C882-A4E5-40F6-B5D7-2D475B294961}" type="pres">
      <dgm:prSet presAssocID="{81DEA900-8331-4387-8648-321656F4D397}" presName="aNode" presStyleLbl="bgShp" presStyleIdx="1" presStyleCnt="2"/>
      <dgm:spPr/>
      <dgm:t>
        <a:bodyPr/>
        <a:lstStyle/>
        <a:p>
          <a:endParaRPr lang="en-US"/>
        </a:p>
      </dgm:t>
    </dgm:pt>
    <dgm:pt modelId="{B29125AE-1E09-4B23-8654-571240158602}" type="pres">
      <dgm:prSet presAssocID="{81DEA900-8331-4387-8648-321656F4D397}" presName="textNode" presStyleLbl="bgShp" presStyleIdx="1" presStyleCnt="2"/>
      <dgm:spPr/>
      <dgm:t>
        <a:bodyPr/>
        <a:lstStyle/>
        <a:p>
          <a:endParaRPr lang="en-US"/>
        </a:p>
      </dgm:t>
    </dgm:pt>
    <dgm:pt modelId="{0AC6EEAA-17C5-4E89-9B0D-252ED25DBF61}" type="pres">
      <dgm:prSet presAssocID="{81DEA900-8331-4387-8648-321656F4D397}" presName="compChildNode" presStyleCnt="0"/>
      <dgm:spPr/>
    </dgm:pt>
    <dgm:pt modelId="{CDC12313-DD14-4A89-9C5C-0E77AF30A4B3}" type="pres">
      <dgm:prSet presAssocID="{81DEA900-8331-4387-8648-321656F4D397}" presName="theInnerList" presStyleCnt="0"/>
      <dgm:spPr/>
    </dgm:pt>
    <dgm:pt modelId="{A3CFC83B-CB36-4A6C-A771-19C7AE3D48D4}" type="pres">
      <dgm:prSet presAssocID="{2920CC21-52CC-4FC4-B06F-B50564052D16}" presName="childNode" presStyleLbl="node1" presStyleIdx="3" presStyleCnt="6">
        <dgm:presLayoutVars>
          <dgm:bulletEnabled val="1"/>
        </dgm:presLayoutVars>
      </dgm:prSet>
      <dgm:spPr/>
      <dgm:t>
        <a:bodyPr/>
        <a:lstStyle/>
        <a:p>
          <a:endParaRPr lang="en-US"/>
        </a:p>
      </dgm:t>
    </dgm:pt>
    <dgm:pt modelId="{065FB293-E7BC-4F41-8AB5-546269D3E45D}" type="pres">
      <dgm:prSet presAssocID="{2920CC21-52CC-4FC4-B06F-B50564052D16}" presName="aSpace2" presStyleCnt="0"/>
      <dgm:spPr/>
    </dgm:pt>
    <dgm:pt modelId="{CA096A59-8681-41BB-B39F-2B16D9336B6C}" type="pres">
      <dgm:prSet presAssocID="{23005526-81ED-4E8D-8238-23F78C5E0C33}" presName="childNode" presStyleLbl="node1" presStyleIdx="4" presStyleCnt="6">
        <dgm:presLayoutVars>
          <dgm:bulletEnabled val="1"/>
        </dgm:presLayoutVars>
      </dgm:prSet>
      <dgm:spPr/>
      <dgm:t>
        <a:bodyPr/>
        <a:lstStyle/>
        <a:p>
          <a:endParaRPr lang="en-US"/>
        </a:p>
      </dgm:t>
    </dgm:pt>
    <dgm:pt modelId="{F83D2902-A0FE-4BFD-9DD2-4561A2162B03}" type="pres">
      <dgm:prSet presAssocID="{23005526-81ED-4E8D-8238-23F78C5E0C33}" presName="aSpace2" presStyleCnt="0"/>
      <dgm:spPr/>
    </dgm:pt>
    <dgm:pt modelId="{9CCBC259-FD28-4863-986D-14DA7C6E0323}" type="pres">
      <dgm:prSet presAssocID="{904EC99E-8F84-4DF9-9663-5C078898F200}" presName="childNode" presStyleLbl="node1" presStyleIdx="5" presStyleCnt="6">
        <dgm:presLayoutVars>
          <dgm:bulletEnabled val="1"/>
        </dgm:presLayoutVars>
      </dgm:prSet>
      <dgm:spPr/>
      <dgm:t>
        <a:bodyPr/>
        <a:lstStyle/>
        <a:p>
          <a:endParaRPr lang="en-US"/>
        </a:p>
      </dgm:t>
    </dgm:pt>
  </dgm:ptLst>
  <dgm:cxnLst>
    <dgm:cxn modelId="{1F2B92C5-276C-4043-9271-70686E80AF29}" srcId="{EFA7E1EA-B473-4914-A427-F470A45D13EC}" destId="{CCB050C5-EEB5-4DFF-81B5-044EBF4FF6F8}" srcOrd="1" destOrd="0" parTransId="{8375044B-E448-4DC3-B378-25805C192A32}" sibTransId="{270F1DD2-A5D2-4F58-B252-B28B15C1C903}"/>
    <dgm:cxn modelId="{6064FA0A-0586-4BE1-B75F-38539AD97DD8}" srcId="{EFA7E1EA-B473-4914-A427-F470A45D13EC}" destId="{A18B000D-A8CF-4FF6-8D6D-F0D954087C0E}" srcOrd="0" destOrd="0" parTransId="{2B503F3D-7AF7-48C5-9666-31BEA0F1BFAD}" sibTransId="{F0CABCE1-8A87-47FF-89C0-EDDA9A17862F}"/>
    <dgm:cxn modelId="{F042C06C-3ECF-4D69-8F22-8BB018DC3CC2}" type="presOf" srcId="{EFA7E1EA-B473-4914-A427-F470A45D13EC}" destId="{780EC01D-31B2-4662-AFF7-C4FFA56DD069}" srcOrd="0" destOrd="0" presId="urn:microsoft.com/office/officeart/2005/8/layout/lProcess2"/>
    <dgm:cxn modelId="{B8B84C76-3527-49ED-8CAB-73734353E2EE}" type="presOf" srcId="{23005526-81ED-4E8D-8238-23F78C5E0C33}" destId="{CA096A59-8681-41BB-B39F-2B16D9336B6C}" srcOrd="0" destOrd="0" presId="urn:microsoft.com/office/officeart/2005/8/layout/lProcess2"/>
    <dgm:cxn modelId="{EB1BBE38-1342-4472-9412-1F8C3E7AE369}" srcId="{81DEA900-8331-4387-8648-321656F4D397}" destId="{23005526-81ED-4E8D-8238-23F78C5E0C33}" srcOrd="1" destOrd="0" parTransId="{CECEA1E0-6C45-4029-AACB-0F00E49C3A28}" sibTransId="{5C14B466-BF25-48E3-920B-05F632572EC8}"/>
    <dgm:cxn modelId="{D1484AD2-B52F-4631-8E37-7F22AA224690}" type="presOf" srcId="{904EC99E-8F84-4DF9-9663-5C078898F200}" destId="{9CCBC259-FD28-4863-986D-14DA7C6E0323}" srcOrd="0" destOrd="0" presId="urn:microsoft.com/office/officeart/2005/8/layout/lProcess2"/>
    <dgm:cxn modelId="{7DE9417D-0FCB-4B65-AF48-8FF62FC200DB}" type="presOf" srcId="{81DEA900-8331-4387-8648-321656F4D397}" destId="{B29125AE-1E09-4B23-8654-571240158602}" srcOrd="1" destOrd="0" presId="urn:microsoft.com/office/officeart/2005/8/layout/lProcess2"/>
    <dgm:cxn modelId="{6562068D-2B2B-43CF-968A-D65C79E167E4}" type="presOf" srcId="{81DEA900-8331-4387-8648-321656F4D397}" destId="{E1E0C882-A4E5-40F6-B5D7-2D475B294961}" srcOrd="0" destOrd="0" presId="urn:microsoft.com/office/officeart/2005/8/layout/lProcess2"/>
    <dgm:cxn modelId="{89F3AAB5-9735-4153-9CD1-611069E85921}" type="presOf" srcId="{E0DBA8DC-13D5-46BA-B80A-BFDCDAD47E2B}" destId="{73F94376-568E-4DD6-A3E0-FE4DE99B6437}" srcOrd="0" destOrd="0" presId="urn:microsoft.com/office/officeart/2005/8/layout/lProcess2"/>
    <dgm:cxn modelId="{E028E381-E683-4A5C-B264-B9867BE34E7D}" type="presOf" srcId="{D8CA75A9-8E2A-48E6-96C0-78CD1F086A82}" destId="{379ADF97-6BF6-4171-ACC2-FBF277FA4E56}" srcOrd="0" destOrd="0" presId="urn:microsoft.com/office/officeart/2005/8/layout/lProcess2"/>
    <dgm:cxn modelId="{808A4AAA-6954-4D18-A4CB-C48AF615CB82}" srcId="{81DEA900-8331-4387-8648-321656F4D397}" destId="{904EC99E-8F84-4DF9-9663-5C078898F200}" srcOrd="2" destOrd="0" parTransId="{0FE9835C-C873-44D8-B10E-968D9B398156}" sibTransId="{68B3C5CF-F96A-4A21-AB2F-03673E6448FF}"/>
    <dgm:cxn modelId="{7B119D5C-5F8D-44D2-A7CD-9F8FA08706EA}" type="presOf" srcId="{EFA7E1EA-B473-4914-A427-F470A45D13EC}" destId="{AEEE0311-EF40-43A8-8A18-927F3A9718D5}" srcOrd="1" destOrd="0" presId="urn:microsoft.com/office/officeart/2005/8/layout/lProcess2"/>
    <dgm:cxn modelId="{07B0AF49-F07A-42C5-9248-A80B6C797614}" srcId="{D8CA75A9-8E2A-48E6-96C0-78CD1F086A82}" destId="{EFA7E1EA-B473-4914-A427-F470A45D13EC}" srcOrd="0" destOrd="0" parTransId="{9B9D4EA3-D73D-4C80-9959-6EB8ED5372BC}" sibTransId="{FA876C15-EC87-430E-9773-2C52DB567DF9}"/>
    <dgm:cxn modelId="{1A7DF3B3-5150-47C6-9A59-D870B6FBA556}" type="presOf" srcId="{CCB050C5-EEB5-4DFF-81B5-044EBF4FF6F8}" destId="{ADB084B9-DD67-44F8-93ED-8F8F26D1DAC5}" srcOrd="0" destOrd="0" presId="urn:microsoft.com/office/officeart/2005/8/layout/lProcess2"/>
    <dgm:cxn modelId="{2FEBD1E6-D563-4624-8C28-97CC8C0AA03F}" srcId="{81DEA900-8331-4387-8648-321656F4D397}" destId="{2920CC21-52CC-4FC4-B06F-B50564052D16}" srcOrd="0" destOrd="0" parTransId="{523E149C-8A2A-4F02-9BDE-87B1560256D9}" sibTransId="{BE33F082-5A83-4ADC-9302-B9C5DD7820B2}"/>
    <dgm:cxn modelId="{CC2D4CDC-D41D-40E7-8D95-EE7F7554736C}" type="presOf" srcId="{2920CC21-52CC-4FC4-B06F-B50564052D16}" destId="{A3CFC83B-CB36-4A6C-A771-19C7AE3D48D4}" srcOrd="0" destOrd="0" presId="urn:microsoft.com/office/officeart/2005/8/layout/lProcess2"/>
    <dgm:cxn modelId="{6E8D580D-F932-413F-B3E8-43D43C86F99F}" type="presOf" srcId="{A18B000D-A8CF-4FF6-8D6D-F0D954087C0E}" destId="{1483414B-0E5E-4207-A2AE-70AFD90C6D0B}" srcOrd="0" destOrd="0" presId="urn:microsoft.com/office/officeart/2005/8/layout/lProcess2"/>
    <dgm:cxn modelId="{DB61C6A5-8543-432C-BA7F-C753C15D1D14}" srcId="{D8CA75A9-8E2A-48E6-96C0-78CD1F086A82}" destId="{81DEA900-8331-4387-8648-321656F4D397}" srcOrd="1" destOrd="0" parTransId="{2DD4CE3C-5F8C-4D15-BA5C-C6F652534614}" sibTransId="{2731D524-15A7-465F-A450-03292DE09EFF}"/>
    <dgm:cxn modelId="{55572F23-254A-4211-B1F0-409D04AADED8}" srcId="{EFA7E1EA-B473-4914-A427-F470A45D13EC}" destId="{E0DBA8DC-13D5-46BA-B80A-BFDCDAD47E2B}" srcOrd="2" destOrd="0" parTransId="{57DBD50C-217C-43B1-A703-26D30C28F379}" sibTransId="{D237013E-DDF5-4BD1-A1E2-32CDBBAC7456}"/>
    <dgm:cxn modelId="{E84913E2-96CC-47DE-A060-A4FDD2BF4103}" type="presParOf" srcId="{379ADF97-6BF6-4171-ACC2-FBF277FA4E56}" destId="{520140F0-AE68-42CA-B537-B9D993993DC8}" srcOrd="0" destOrd="0" presId="urn:microsoft.com/office/officeart/2005/8/layout/lProcess2"/>
    <dgm:cxn modelId="{F2BBB294-D680-4F51-816B-F1CA77567B2C}" type="presParOf" srcId="{520140F0-AE68-42CA-B537-B9D993993DC8}" destId="{780EC01D-31B2-4662-AFF7-C4FFA56DD069}" srcOrd="0" destOrd="0" presId="urn:microsoft.com/office/officeart/2005/8/layout/lProcess2"/>
    <dgm:cxn modelId="{BF541A2B-496F-4764-A296-AB05D20BB241}" type="presParOf" srcId="{520140F0-AE68-42CA-B537-B9D993993DC8}" destId="{AEEE0311-EF40-43A8-8A18-927F3A9718D5}" srcOrd="1" destOrd="0" presId="urn:microsoft.com/office/officeart/2005/8/layout/lProcess2"/>
    <dgm:cxn modelId="{3B05A930-EEF9-4E56-A55B-8F61453A9486}" type="presParOf" srcId="{520140F0-AE68-42CA-B537-B9D993993DC8}" destId="{72DB968F-FE56-491C-A2AA-813811D3A138}" srcOrd="2" destOrd="0" presId="urn:microsoft.com/office/officeart/2005/8/layout/lProcess2"/>
    <dgm:cxn modelId="{D3EAF01D-DF44-4CE0-BFAE-0CAC8AE648A8}" type="presParOf" srcId="{72DB968F-FE56-491C-A2AA-813811D3A138}" destId="{23B82A03-0582-47A6-A90A-8009CC7551BC}" srcOrd="0" destOrd="0" presId="urn:microsoft.com/office/officeart/2005/8/layout/lProcess2"/>
    <dgm:cxn modelId="{4FCF42E2-90F3-4590-ACA7-B930301CA162}" type="presParOf" srcId="{23B82A03-0582-47A6-A90A-8009CC7551BC}" destId="{1483414B-0E5E-4207-A2AE-70AFD90C6D0B}" srcOrd="0" destOrd="0" presId="urn:microsoft.com/office/officeart/2005/8/layout/lProcess2"/>
    <dgm:cxn modelId="{DF036FA1-2009-408F-B632-451268ADED61}" type="presParOf" srcId="{23B82A03-0582-47A6-A90A-8009CC7551BC}" destId="{855491C0-3EBE-403B-B078-C35AB5F823BA}" srcOrd="1" destOrd="0" presId="urn:microsoft.com/office/officeart/2005/8/layout/lProcess2"/>
    <dgm:cxn modelId="{1D7CC455-B5C0-44ED-A99C-CAA379C4C21E}" type="presParOf" srcId="{23B82A03-0582-47A6-A90A-8009CC7551BC}" destId="{ADB084B9-DD67-44F8-93ED-8F8F26D1DAC5}" srcOrd="2" destOrd="0" presId="urn:microsoft.com/office/officeart/2005/8/layout/lProcess2"/>
    <dgm:cxn modelId="{011A9328-34B8-4E0E-93A7-43E02CF3EBA5}" type="presParOf" srcId="{23B82A03-0582-47A6-A90A-8009CC7551BC}" destId="{2B92CFE5-349F-4CEE-8730-4419D38566A3}" srcOrd="3" destOrd="0" presId="urn:microsoft.com/office/officeart/2005/8/layout/lProcess2"/>
    <dgm:cxn modelId="{FAFEACD7-BC3D-4B02-A7E8-D7400FA6A859}" type="presParOf" srcId="{23B82A03-0582-47A6-A90A-8009CC7551BC}" destId="{73F94376-568E-4DD6-A3E0-FE4DE99B6437}" srcOrd="4" destOrd="0" presId="urn:microsoft.com/office/officeart/2005/8/layout/lProcess2"/>
    <dgm:cxn modelId="{A433BC40-C6EE-492B-9936-CD058D84B488}" type="presParOf" srcId="{379ADF97-6BF6-4171-ACC2-FBF277FA4E56}" destId="{7702AA5D-7E19-4A5F-B262-71F733E2DBCB}" srcOrd="1" destOrd="0" presId="urn:microsoft.com/office/officeart/2005/8/layout/lProcess2"/>
    <dgm:cxn modelId="{E160781B-6432-46AD-98E5-388E7801C1A8}" type="presParOf" srcId="{379ADF97-6BF6-4171-ACC2-FBF277FA4E56}" destId="{5AF678B3-09B1-488F-8BB7-21D7D529C077}" srcOrd="2" destOrd="0" presId="urn:microsoft.com/office/officeart/2005/8/layout/lProcess2"/>
    <dgm:cxn modelId="{3DE9AF75-D4B1-439D-9A9F-66F68F650195}" type="presParOf" srcId="{5AF678B3-09B1-488F-8BB7-21D7D529C077}" destId="{E1E0C882-A4E5-40F6-B5D7-2D475B294961}" srcOrd="0" destOrd="0" presId="urn:microsoft.com/office/officeart/2005/8/layout/lProcess2"/>
    <dgm:cxn modelId="{16952528-EE2B-4063-B899-F86B724E4604}" type="presParOf" srcId="{5AF678B3-09B1-488F-8BB7-21D7D529C077}" destId="{B29125AE-1E09-4B23-8654-571240158602}" srcOrd="1" destOrd="0" presId="urn:microsoft.com/office/officeart/2005/8/layout/lProcess2"/>
    <dgm:cxn modelId="{FACCA518-7FBC-4160-8B51-C8EC3EA1A767}" type="presParOf" srcId="{5AF678B3-09B1-488F-8BB7-21D7D529C077}" destId="{0AC6EEAA-17C5-4E89-9B0D-252ED25DBF61}" srcOrd="2" destOrd="0" presId="urn:microsoft.com/office/officeart/2005/8/layout/lProcess2"/>
    <dgm:cxn modelId="{AF47FA5D-5C32-4934-BCFD-C98F97A6E9B6}" type="presParOf" srcId="{0AC6EEAA-17C5-4E89-9B0D-252ED25DBF61}" destId="{CDC12313-DD14-4A89-9C5C-0E77AF30A4B3}" srcOrd="0" destOrd="0" presId="urn:microsoft.com/office/officeart/2005/8/layout/lProcess2"/>
    <dgm:cxn modelId="{C774F436-0843-4E1D-BBEF-4366C48E359C}" type="presParOf" srcId="{CDC12313-DD14-4A89-9C5C-0E77AF30A4B3}" destId="{A3CFC83B-CB36-4A6C-A771-19C7AE3D48D4}" srcOrd="0" destOrd="0" presId="urn:microsoft.com/office/officeart/2005/8/layout/lProcess2"/>
    <dgm:cxn modelId="{5FDF8BC1-4F5B-4279-8A58-C5D5165AEDB9}" type="presParOf" srcId="{CDC12313-DD14-4A89-9C5C-0E77AF30A4B3}" destId="{065FB293-E7BC-4F41-8AB5-546269D3E45D}" srcOrd="1" destOrd="0" presId="urn:microsoft.com/office/officeart/2005/8/layout/lProcess2"/>
    <dgm:cxn modelId="{11B87E3C-E79D-460F-8797-016F7A6EEA81}" type="presParOf" srcId="{CDC12313-DD14-4A89-9C5C-0E77AF30A4B3}" destId="{CA096A59-8681-41BB-B39F-2B16D9336B6C}" srcOrd="2" destOrd="0" presId="urn:microsoft.com/office/officeart/2005/8/layout/lProcess2"/>
    <dgm:cxn modelId="{1717DCDA-336E-4BA9-89AC-98FACF4AE322}" type="presParOf" srcId="{CDC12313-DD14-4A89-9C5C-0E77AF30A4B3}" destId="{F83D2902-A0FE-4BFD-9DD2-4561A2162B03}" srcOrd="3" destOrd="0" presId="urn:microsoft.com/office/officeart/2005/8/layout/lProcess2"/>
    <dgm:cxn modelId="{FD2273AE-C92E-4DFD-97DE-DCAB12AD8974}" type="presParOf" srcId="{CDC12313-DD14-4A89-9C5C-0E77AF30A4B3}" destId="{9CCBC259-FD28-4863-986D-14DA7C6E0323}" srcOrd="4"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E7380B-7C01-425A-A720-D0F965519659}">
      <dsp:nvSpPr>
        <dsp:cNvPr id="0" name=""/>
        <dsp:cNvSpPr/>
      </dsp:nvSpPr>
      <dsp:spPr>
        <a:xfrm>
          <a:off x="0" y="218710"/>
          <a:ext cx="7824029" cy="819000"/>
        </a:xfrm>
        <a:prstGeom prst="rect">
          <a:avLst/>
        </a:prstGeom>
        <a:solidFill>
          <a:schemeClr val="lt1">
            <a:alpha val="90000"/>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7232" tIns="208280" rIns="607232" bIns="113792" numCol="1" spcCol="1270" anchor="t" anchorCtr="0">
          <a:noAutofit/>
        </a:bodyPr>
        <a:lstStyle/>
        <a:p>
          <a:pPr marL="171450" lvl="1" indent="-171450" algn="l" defTabSz="711200">
            <a:lnSpc>
              <a:spcPct val="90000"/>
            </a:lnSpc>
            <a:spcBef>
              <a:spcPct val="0"/>
            </a:spcBef>
            <a:spcAft>
              <a:spcPct val="15000"/>
            </a:spcAft>
            <a:buChar char="••"/>
          </a:pPr>
          <a:r>
            <a:rPr lang="en-US" sz="1600" kern="1200" dirty="0" smtClean="0"/>
            <a:t>Iowa loses an average of 5 tons per acre of soil very year.</a:t>
          </a:r>
          <a:endParaRPr lang="en-US" sz="1600" kern="1200" dirty="0"/>
        </a:p>
        <a:p>
          <a:pPr marL="171450" lvl="1" indent="-171450" algn="l" defTabSz="711200">
            <a:lnSpc>
              <a:spcPct val="90000"/>
            </a:lnSpc>
            <a:spcBef>
              <a:spcPct val="0"/>
            </a:spcBef>
            <a:spcAft>
              <a:spcPct val="15000"/>
            </a:spcAft>
            <a:buChar char="••"/>
          </a:pPr>
          <a:r>
            <a:rPr lang="en-US" sz="1600" kern="1200" dirty="0" smtClean="0"/>
            <a:t>Half of Iowa’s water bodies are unsuitable for drinking, fishing.</a:t>
          </a:r>
          <a:endParaRPr lang="en-US" sz="1600" kern="1200" dirty="0"/>
        </a:p>
      </dsp:txBody>
      <dsp:txXfrm>
        <a:off x="0" y="218710"/>
        <a:ext cx="7824029" cy="819000"/>
      </dsp:txXfrm>
    </dsp:sp>
    <dsp:sp modelId="{464F95B7-169C-469A-A3C0-0F62B284BCD3}">
      <dsp:nvSpPr>
        <dsp:cNvPr id="0" name=""/>
        <dsp:cNvSpPr/>
      </dsp:nvSpPr>
      <dsp:spPr>
        <a:xfrm>
          <a:off x="458632" y="76335"/>
          <a:ext cx="5476820" cy="295200"/>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7011" tIns="0" rIns="207011" bIns="0" numCol="1" spcCol="1270" anchor="ctr" anchorCtr="0">
          <a:noAutofit/>
        </a:bodyPr>
        <a:lstStyle/>
        <a:p>
          <a:pPr lvl="0" algn="l" defTabSz="711200">
            <a:lnSpc>
              <a:spcPct val="90000"/>
            </a:lnSpc>
            <a:spcBef>
              <a:spcPct val="0"/>
            </a:spcBef>
            <a:spcAft>
              <a:spcPct val="35000"/>
            </a:spcAft>
          </a:pPr>
          <a:r>
            <a:rPr lang="en-US" sz="1600" kern="1200" dirty="0" smtClean="0"/>
            <a:t>Soil and water health</a:t>
          </a:r>
          <a:endParaRPr lang="en-US" sz="1600" kern="1200" dirty="0"/>
        </a:p>
      </dsp:txBody>
      <dsp:txXfrm>
        <a:off x="473042" y="90745"/>
        <a:ext cx="5448000" cy="266380"/>
      </dsp:txXfrm>
    </dsp:sp>
    <dsp:sp modelId="{3962E5C4-E89A-420E-A41D-42BC06C084E1}">
      <dsp:nvSpPr>
        <dsp:cNvPr id="0" name=""/>
        <dsp:cNvSpPr/>
      </dsp:nvSpPr>
      <dsp:spPr>
        <a:xfrm>
          <a:off x="0" y="1239310"/>
          <a:ext cx="7824029" cy="551250"/>
        </a:xfrm>
        <a:prstGeom prst="rect">
          <a:avLst/>
        </a:prstGeom>
        <a:solidFill>
          <a:schemeClr val="lt1">
            <a:alpha val="90000"/>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7232" tIns="208280" rIns="607232" bIns="113792" numCol="1" spcCol="1270" anchor="t" anchorCtr="0">
          <a:noAutofit/>
        </a:bodyPr>
        <a:lstStyle/>
        <a:p>
          <a:pPr marL="171450" lvl="1" indent="-171450" algn="l" defTabSz="711200">
            <a:lnSpc>
              <a:spcPct val="90000"/>
            </a:lnSpc>
            <a:spcBef>
              <a:spcPct val="0"/>
            </a:spcBef>
            <a:spcAft>
              <a:spcPct val="15000"/>
            </a:spcAft>
            <a:buChar char="••"/>
          </a:pPr>
          <a:r>
            <a:rPr lang="en-US" sz="1600" kern="1200" dirty="0" smtClean="0"/>
            <a:t>Input costs and off-farm damages exceed declining crop values</a:t>
          </a:r>
          <a:endParaRPr lang="en-US" sz="1600" kern="1200" dirty="0"/>
        </a:p>
      </dsp:txBody>
      <dsp:txXfrm>
        <a:off x="0" y="1239310"/>
        <a:ext cx="7824029" cy="551250"/>
      </dsp:txXfrm>
    </dsp:sp>
    <dsp:sp modelId="{B8DA5614-E517-49B4-9EA5-A037B4EDFAD0}">
      <dsp:nvSpPr>
        <dsp:cNvPr id="0" name=""/>
        <dsp:cNvSpPr/>
      </dsp:nvSpPr>
      <dsp:spPr>
        <a:xfrm>
          <a:off x="391201" y="1091710"/>
          <a:ext cx="5476820" cy="295200"/>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7011" tIns="0" rIns="207011" bIns="0" numCol="1" spcCol="1270" anchor="ctr" anchorCtr="0">
          <a:noAutofit/>
        </a:bodyPr>
        <a:lstStyle/>
        <a:p>
          <a:pPr lvl="0" algn="l" defTabSz="711200">
            <a:lnSpc>
              <a:spcPct val="90000"/>
            </a:lnSpc>
            <a:spcBef>
              <a:spcPct val="0"/>
            </a:spcBef>
            <a:spcAft>
              <a:spcPct val="35000"/>
            </a:spcAft>
          </a:pPr>
          <a:r>
            <a:rPr lang="en-US" sz="1600" kern="1200" dirty="0" smtClean="0"/>
            <a:t>Degraded Agricultural Economy</a:t>
          </a:r>
          <a:endParaRPr lang="en-US" sz="1600" kern="1200" dirty="0"/>
        </a:p>
      </dsp:txBody>
      <dsp:txXfrm>
        <a:off x="405611" y="1106120"/>
        <a:ext cx="5448000" cy="266380"/>
      </dsp:txXfrm>
    </dsp:sp>
    <dsp:sp modelId="{4C815F3A-8700-44D1-969C-0ED31EC7F7B8}">
      <dsp:nvSpPr>
        <dsp:cNvPr id="0" name=""/>
        <dsp:cNvSpPr/>
      </dsp:nvSpPr>
      <dsp:spPr>
        <a:xfrm>
          <a:off x="0" y="1992160"/>
          <a:ext cx="7824029" cy="771750"/>
        </a:xfrm>
        <a:prstGeom prst="rect">
          <a:avLst/>
        </a:prstGeom>
        <a:solidFill>
          <a:schemeClr val="lt1">
            <a:alpha val="90000"/>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7232" tIns="208280" rIns="607232" bIns="113792" numCol="1" spcCol="1270" anchor="t" anchorCtr="0">
          <a:noAutofit/>
        </a:bodyPr>
        <a:lstStyle/>
        <a:p>
          <a:pPr marL="171450" lvl="1" indent="-171450" algn="l" defTabSz="711200">
            <a:lnSpc>
              <a:spcPct val="90000"/>
            </a:lnSpc>
            <a:spcBef>
              <a:spcPct val="0"/>
            </a:spcBef>
            <a:spcAft>
              <a:spcPct val="15000"/>
            </a:spcAft>
            <a:buChar char="••"/>
          </a:pPr>
          <a:r>
            <a:rPr lang="en-US" sz="1600" kern="1200" dirty="0" smtClean="0"/>
            <a:t>Trillions of BTU’s are not utilized for energy where we need it, when we need it. Ethanol, biodiesel, wind, biogas, etc.</a:t>
          </a:r>
          <a:endParaRPr lang="en-US" sz="1600" kern="1200" dirty="0"/>
        </a:p>
      </dsp:txBody>
      <dsp:txXfrm>
        <a:off x="0" y="1992160"/>
        <a:ext cx="7824029" cy="771750"/>
      </dsp:txXfrm>
    </dsp:sp>
    <dsp:sp modelId="{C48CA4DA-112E-4C4F-83C5-6907E39B962F}">
      <dsp:nvSpPr>
        <dsp:cNvPr id="0" name=""/>
        <dsp:cNvSpPr/>
      </dsp:nvSpPr>
      <dsp:spPr>
        <a:xfrm>
          <a:off x="391201" y="1844560"/>
          <a:ext cx="5476820" cy="295200"/>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7011" tIns="0" rIns="207011" bIns="0" numCol="1" spcCol="1270" anchor="ctr" anchorCtr="0">
          <a:noAutofit/>
        </a:bodyPr>
        <a:lstStyle/>
        <a:p>
          <a:pPr lvl="0" algn="l" defTabSz="711200">
            <a:lnSpc>
              <a:spcPct val="90000"/>
            </a:lnSpc>
            <a:spcBef>
              <a:spcPct val="0"/>
            </a:spcBef>
            <a:spcAft>
              <a:spcPct val="35000"/>
            </a:spcAft>
          </a:pPr>
          <a:r>
            <a:rPr lang="en-US" sz="1600" kern="1200" dirty="0" smtClean="0"/>
            <a:t>Wasted and Dislocated Renewable energy </a:t>
          </a:r>
          <a:endParaRPr lang="en-US" sz="1600" kern="1200" dirty="0"/>
        </a:p>
      </dsp:txBody>
      <dsp:txXfrm>
        <a:off x="405611" y="1858970"/>
        <a:ext cx="5448000" cy="266380"/>
      </dsp:txXfrm>
    </dsp:sp>
    <dsp:sp modelId="{FD0687E4-564A-450C-830A-CA7DBEE89688}">
      <dsp:nvSpPr>
        <dsp:cNvPr id="0" name=""/>
        <dsp:cNvSpPr/>
      </dsp:nvSpPr>
      <dsp:spPr>
        <a:xfrm>
          <a:off x="0" y="2941672"/>
          <a:ext cx="7824029" cy="1008000"/>
        </a:xfrm>
        <a:prstGeom prst="rect">
          <a:avLst/>
        </a:prstGeom>
        <a:solidFill>
          <a:schemeClr val="lt1">
            <a:alpha val="90000"/>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7232" tIns="208280" rIns="607232" bIns="113792" numCol="1" spcCol="1270" anchor="t" anchorCtr="0">
          <a:noAutofit/>
        </a:bodyPr>
        <a:lstStyle/>
        <a:p>
          <a:pPr marL="171450" lvl="1" indent="-171450" algn="l" defTabSz="711200">
            <a:lnSpc>
              <a:spcPct val="90000"/>
            </a:lnSpc>
            <a:spcBef>
              <a:spcPct val="0"/>
            </a:spcBef>
            <a:spcAft>
              <a:spcPct val="15000"/>
            </a:spcAft>
            <a:buChar char="••"/>
          </a:pPr>
          <a:r>
            <a:rPr lang="en-US" sz="1600" kern="1200" dirty="0" smtClean="0"/>
            <a:t>Lack of variety of income streams, consolidation of large farm operations, low innovation and connectivity have decimated rural Iowa.</a:t>
          </a:r>
          <a:endParaRPr lang="en-US" sz="1600" kern="1200" dirty="0"/>
        </a:p>
      </dsp:txBody>
      <dsp:txXfrm>
        <a:off x="0" y="2941672"/>
        <a:ext cx="7824029" cy="1008000"/>
      </dsp:txXfrm>
    </dsp:sp>
    <dsp:sp modelId="{CAE7FF4E-9FD1-498B-A0F2-8205A49A7788}">
      <dsp:nvSpPr>
        <dsp:cNvPr id="0" name=""/>
        <dsp:cNvSpPr/>
      </dsp:nvSpPr>
      <dsp:spPr>
        <a:xfrm>
          <a:off x="391201" y="2817910"/>
          <a:ext cx="5856966" cy="271362"/>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7011" tIns="0" rIns="207011" bIns="0" numCol="1" spcCol="1270" anchor="ctr" anchorCtr="0">
          <a:noAutofit/>
        </a:bodyPr>
        <a:lstStyle/>
        <a:p>
          <a:pPr lvl="0" algn="l" defTabSz="711200">
            <a:lnSpc>
              <a:spcPct val="90000"/>
            </a:lnSpc>
            <a:spcBef>
              <a:spcPct val="0"/>
            </a:spcBef>
            <a:spcAft>
              <a:spcPct val="35000"/>
            </a:spcAft>
          </a:pPr>
          <a:r>
            <a:rPr lang="en-US" sz="1600" kern="1200" dirty="0" smtClean="0"/>
            <a:t>Stagnant rural economy, Pockets of Poverty &amp; Hunger </a:t>
          </a:r>
          <a:endParaRPr lang="en-US" sz="1600" kern="1200" dirty="0"/>
        </a:p>
      </dsp:txBody>
      <dsp:txXfrm>
        <a:off x="404448" y="2831157"/>
        <a:ext cx="5830472" cy="24486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E7380B-7C01-425A-A720-D0F965519659}">
      <dsp:nvSpPr>
        <dsp:cNvPr id="0" name=""/>
        <dsp:cNvSpPr/>
      </dsp:nvSpPr>
      <dsp:spPr>
        <a:xfrm>
          <a:off x="0" y="138010"/>
          <a:ext cx="7824029" cy="699300"/>
        </a:xfrm>
        <a:prstGeom prst="rect">
          <a:avLst/>
        </a:prstGeom>
        <a:solidFill>
          <a:schemeClr val="lt1">
            <a:alpha val="90000"/>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7232" tIns="124968" rIns="607232" bIns="113792" numCol="1" spcCol="1270" anchor="t" anchorCtr="0">
          <a:noAutofit/>
        </a:bodyPr>
        <a:lstStyle/>
        <a:p>
          <a:pPr marL="171450" lvl="1" indent="-171450" algn="l" defTabSz="711200">
            <a:lnSpc>
              <a:spcPct val="90000"/>
            </a:lnSpc>
            <a:spcBef>
              <a:spcPct val="0"/>
            </a:spcBef>
            <a:spcAft>
              <a:spcPct val="15000"/>
            </a:spcAft>
            <a:buChar char="••"/>
          </a:pPr>
          <a:r>
            <a:rPr lang="en-US" sz="1600" kern="1200" dirty="0" smtClean="0"/>
            <a:t>Healthy soil that stays in place cleans our water and preserves our heritage, guarantees our future.</a:t>
          </a:r>
          <a:endParaRPr lang="en-US" sz="1600" kern="1200" dirty="0"/>
        </a:p>
      </dsp:txBody>
      <dsp:txXfrm>
        <a:off x="0" y="138010"/>
        <a:ext cx="7824029" cy="699300"/>
      </dsp:txXfrm>
    </dsp:sp>
    <dsp:sp modelId="{464F95B7-169C-469A-A3C0-0F62B284BCD3}">
      <dsp:nvSpPr>
        <dsp:cNvPr id="0" name=""/>
        <dsp:cNvSpPr/>
      </dsp:nvSpPr>
      <dsp:spPr>
        <a:xfrm>
          <a:off x="458632" y="52585"/>
          <a:ext cx="5476820" cy="177120"/>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7011" tIns="0" rIns="207011" bIns="0" numCol="1" spcCol="1270" anchor="ctr" anchorCtr="0">
          <a:noAutofit/>
        </a:bodyPr>
        <a:lstStyle/>
        <a:p>
          <a:pPr lvl="0" algn="l" defTabSz="711200">
            <a:lnSpc>
              <a:spcPct val="90000"/>
            </a:lnSpc>
            <a:spcBef>
              <a:spcPct val="0"/>
            </a:spcBef>
            <a:spcAft>
              <a:spcPct val="35000"/>
            </a:spcAft>
          </a:pPr>
          <a:r>
            <a:rPr lang="en-US" sz="1600" kern="1200" dirty="0" smtClean="0"/>
            <a:t>Restored Soil and water health</a:t>
          </a:r>
          <a:endParaRPr lang="en-US" sz="1600" kern="1200" dirty="0"/>
        </a:p>
      </dsp:txBody>
      <dsp:txXfrm>
        <a:off x="467278" y="61231"/>
        <a:ext cx="5459528" cy="159828"/>
      </dsp:txXfrm>
    </dsp:sp>
    <dsp:sp modelId="{3962E5C4-E89A-420E-A41D-42BC06C084E1}">
      <dsp:nvSpPr>
        <dsp:cNvPr id="0" name=""/>
        <dsp:cNvSpPr/>
      </dsp:nvSpPr>
      <dsp:spPr>
        <a:xfrm>
          <a:off x="0" y="958270"/>
          <a:ext cx="7824029" cy="463050"/>
        </a:xfrm>
        <a:prstGeom prst="rect">
          <a:avLst/>
        </a:prstGeom>
        <a:solidFill>
          <a:schemeClr val="lt1">
            <a:alpha val="90000"/>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7232" tIns="124968" rIns="607232" bIns="113792" numCol="1" spcCol="1270" anchor="t" anchorCtr="0">
          <a:noAutofit/>
        </a:bodyPr>
        <a:lstStyle/>
        <a:p>
          <a:pPr marL="171450" lvl="1" indent="-171450" algn="l" defTabSz="711200">
            <a:lnSpc>
              <a:spcPct val="90000"/>
            </a:lnSpc>
            <a:spcBef>
              <a:spcPct val="0"/>
            </a:spcBef>
            <a:spcAft>
              <a:spcPct val="15000"/>
            </a:spcAft>
            <a:buChar char="••"/>
          </a:pPr>
          <a:r>
            <a:rPr lang="en-US" sz="1600" kern="1200" dirty="0" smtClean="0"/>
            <a:t>Diversified Income Streams, building Soil and Resilience</a:t>
          </a:r>
          <a:endParaRPr lang="en-US" sz="1600" kern="1200" dirty="0"/>
        </a:p>
      </dsp:txBody>
      <dsp:txXfrm>
        <a:off x="0" y="958270"/>
        <a:ext cx="7824029" cy="463050"/>
      </dsp:txXfrm>
    </dsp:sp>
    <dsp:sp modelId="{B8DA5614-E517-49B4-9EA5-A037B4EDFAD0}">
      <dsp:nvSpPr>
        <dsp:cNvPr id="0" name=""/>
        <dsp:cNvSpPr/>
      </dsp:nvSpPr>
      <dsp:spPr>
        <a:xfrm>
          <a:off x="391201" y="869710"/>
          <a:ext cx="5476820" cy="177120"/>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7011" tIns="0" rIns="207011" bIns="0" numCol="1" spcCol="1270" anchor="ctr" anchorCtr="0">
          <a:noAutofit/>
        </a:bodyPr>
        <a:lstStyle/>
        <a:p>
          <a:pPr lvl="0" algn="l" defTabSz="711200">
            <a:lnSpc>
              <a:spcPct val="90000"/>
            </a:lnSpc>
            <a:spcBef>
              <a:spcPct val="0"/>
            </a:spcBef>
            <a:spcAft>
              <a:spcPct val="35000"/>
            </a:spcAft>
          </a:pPr>
          <a:r>
            <a:rPr lang="en-US" sz="1600" kern="1200" dirty="0" smtClean="0"/>
            <a:t>Regenerative Agriculture </a:t>
          </a:r>
          <a:endParaRPr lang="en-US" sz="1600" kern="1200" dirty="0"/>
        </a:p>
      </dsp:txBody>
      <dsp:txXfrm>
        <a:off x="399847" y="878356"/>
        <a:ext cx="5459528" cy="159828"/>
      </dsp:txXfrm>
    </dsp:sp>
    <dsp:sp modelId="{4C815F3A-8700-44D1-969C-0ED31EC7F7B8}">
      <dsp:nvSpPr>
        <dsp:cNvPr id="0" name=""/>
        <dsp:cNvSpPr/>
      </dsp:nvSpPr>
      <dsp:spPr>
        <a:xfrm>
          <a:off x="0" y="1542280"/>
          <a:ext cx="7824029" cy="699300"/>
        </a:xfrm>
        <a:prstGeom prst="rect">
          <a:avLst/>
        </a:prstGeom>
        <a:solidFill>
          <a:schemeClr val="lt1">
            <a:alpha val="90000"/>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7232" tIns="124968" rIns="607232" bIns="113792" numCol="1" spcCol="1270" anchor="t" anchorCtr="0">
          <a:noAutofit/>
        </a:bodyPr>
        <a:lstStyle/>
        <a:p>
          <a:pPr marL="171450" lvl="1" indent="-171450" algn="l" defTabSz="711200">
            <a:lnSpc>
              <a:spcPct val="90000"/>
            </a:lnSpc>
            <a:spcBef>
              <a:spcPct val="0"/>
            </a:spcBef>
            <a:spcAft>
              <a:spcPct val="15000"/>
            </a:spcAft>
            <a:buChar char="••"/>
          </a:pPr>
          <a:r>
            <a:rPr lang="en-US" sz="1600" kern="1200" dirty="0" smtClean="0"/>
            <a:t>Optimize the harvest of photosynthesis and biomass and agriculture by- products to generate energy where we need it.</a:t>
          </a:r>
          <a:endParaRPr lang="en-US" sz="1600" kern="1200" dirty="0"/>
        </a:p>
      </dsp:txBody>
      <dsp:txXfrm>
        <a:off x="0" y="1542280"/>
        <a:ext cx="7824029" cy="699300"/>
      </dsp:txXfrm>
    </dsp:sp>
    <dsp:sp modelId="{C48CA4DA-112E-4C4F-83C5-6907E39B962F}">
      <dsp:nvSpPr>
        <dsp:cNvPr id="0" name=""/>
        <dsp:cNvSpPr/>
      </dsp:nvSpPr>
      <dsp:spPr>
        <a:xfrm>
          <a:off x="391201" y="1453720"/>
          <a:ext cx="5476820" cy="177120"/>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7011" tIns="0" rIns="207011" bIns="0" numCol="1" spcCol="1270" anchor="ctr" anchorCtr="0">
          <a:noAutofit/>
        </a:bodyPr>
        <a:lstStyle/>
        <a:p>
          <a:pPr lvl="0" algn="l" defTabSz="711200">
            <a:lnSpc>
              <a:spcPct val="90000"/>
            </a:lnSpc>
            <a:spcBef>
              <a:spcPct val="0"/>
            </a:spcBef>
            <a:spcAft>
              <a:spcPct val="35000"/>
            </a:spcAft>
          </a:pPr>
          <a:r>
            <a:rPr lang="en-US" sz="1600" kern="1200" dirty="0" smtClean="0"/>
            <a:t>Robust Renewable energy </a:t>
          </a:r>
          <a:endParaRPr lang="en-US" sz="1600" kern="1200" dirty="0"/>
        </a:p>
      </dsp:txBody>
      <dsp:txXfrm>
        <a:off x="399847" y="1462366"/>
        <a:ext cx="5459528" cy="159828"/>
      </dsp:txXfrm>
    </dsp:sp>
    <dsp:sp modelId="{FD0687E4-564A-450C-830A-CA7DBEE89688}">
      <dsp:nvSpPr>
        <dsp:cNvPr id="0" name=""/>
        <dsp:cNvSpPr/>
      </dsp:nvSpPr>
      <dsp:spPr>
        <a:xfrm>
          <a:off x="0" y="2362540"/>
          <a:ext cx="7824029" cy="1135264"/>
        </a:xfrm>
        <a:prstGeom prst="rect">
          <a:avLst/>
        </a:prstGeom>
        <a:solidFill>
          <a:schemeClr val="lt1">
            <a:alpha val="90000"/>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7232" tIns="124968" rIns="607232" bIns="113792" numCol="1" spcCol="1270" anchor="t" anchorCtr="0">
          <a:noAutofit/>
        </a:bodyPr>
        <a:lstStyle/>
        <a:p>
          <a:pPr marL="171450" lvl="1" indent="-171450" algn="l" defTabSz="711200">
            <a:lnSpc>
              <a:spcPct val="90000"/>
            </a:lnSpc>
            <a:spcBef>
              <a:spcPct val="0"/>
            </a:spcBef>
            <a:spcAft>
              <a:spcPct val="15000"/>
            </a:spcAft>
            <a:buChar char="••"/>
          </a:pPr>
          <a:r>
            <a:rPr lang="en-US" sz="1600" kern="1200" dirty="0" smtClean="0"/>
            <a:t>Adding innovation, connectivity and service for the agriculture sector</a:t>
          </a:r>
          <a:endParaRPr lang="en-US" sz="1600" kern="1200" dirty="0"/>
        </a:p>
      </dsp:txBody>
      <dsp:txXfrm>
        <a:off x="0" y="2362540"/>
        <a:ext cx="7824029" cy="1135264"/>
      </dsp:txXfrm>
    </dsp:sp>
    <dsp:sp modelId="{CAE7FF4E-9FD1-498B-A0F2-8205A49A7788}">
      <dsp:nvSpPr>
        <dsp:cNvPr id="0" name=""/>
        <dsp:cNvSpPr/>
      </dsp:nvSpPr>
      <dsp:spPr>
        <a:xfrm>
          <a:off x="391201" y="2273980"/>
          <a:ext cx="5476820" cy="177120"/>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7011" tIns="0" rIns="207011" bIns="0" numCol="1" spcCol="1270" anchor="ctr" anchorCtr="0">
          <a:noAutofit/>
        </a:bodyPr>
        <a:lstStyle/>
        <a:p>
          <a:pPr lvl="0" algn="l" defTabSz="711200">
            <a:lnSpc>
              <a:spcPct val="90000"/>
            </a:lnSpc>
            <a:spcBef>
              <a:spcPct val="0"/>
            </a:spcBef>
            <a:spcAft>
              <a:spcPct val="35000"/>
            </a:spcAft>
          </a:pPr>
          <a:r>
            <a:rPr lang="en-US" sz="1600" kern="1200" dirty="0" smtClean="0"/>
            <a:t>Resilient rural economy, Wealth Creation </a:t>
          </a:r>
          <a:endParaRPr lang="en-US" sz="1600" kern="1200" dirty="0"/>
        </a:p>
      </dsp:txBody>
      <dsp:txXfrm>
        <a:off x="399847" y="2282626"/>
        <a:ext cx="5459528" cy="15982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8DC5937-28DD-4A11-8AEB-979800307756}">
      <dsp:nvSpPr>
        <dsp:cNvPr id="0" name=""/>
        <dsp:cNvSpPr/>
      </dsp:nvSpPr>
      <dsp:spPr>
        <a:xfrm>
          <a:off x="4067" y="0"/>
          <a:ext cx="3913187" cy="5418667"/>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48590" tIns="148590" rIns="148590" bIns="148590" numCol="1" spcCol="1270" anchor="ctr" anchorCtr="0">
          <a:noAutofit/>
        </a:bodyPr>
        <a:lstStyle/>
        <a:p>
          <a:pPr lvl="0" algn="ctr" defTabSz="1733550">
            <a:lnSpc>
              <a:spcPct val="90000"/>
            </a:lnSpc>
            <a:spcBef>
              <a:spcPct val="0"/>
            </a:spcBef>
            <a:spcAft>
              <a:spcPct val="35000"/>
            </a:spcAft>
          </a:pPr>
          <a:r>
            <a:rPr lang="en-US" sz="3900" kern="1200" dirty="0" smtClean="0"/>
            <a:t>Restored Soil &amp; Water Health, </a:t>
          </a:r>
          <a:endParaRPr lang="en-US" sz="3900" kern="1200" dirty="0"/>
        </a:p>
      </dsp:txBody>
      <dsp:txXfrm>
        <a:off x="4067" y="0"/>
        <a:ext cx="3913187" cy="1625600"/>
      </dsp:txXfrm>
    </dsp:sp>
    <dsp:sp modelId="{287E0C49-41FD-4B3F-B8AD-73C233428198}">
      <dsp:nvSpPr>
        <dsp:cNvPr id="0" name=""/>
        <dsp:cNvSpPr/>
      </dsp:nvSpPr>
      <dsp:spPr>
        <a:xfrm>
          <a:off x="395386" y="1626063"/>
          <a:ext cx="3130549" cy="1064551"/>
        </a:xfrm>
        <a:prstGeom prst="roundRect">
          <a:avLst>
            <a:gd name="adj" fmla="val 10000"/>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lvl="0" algn="ctr" defTabSz="800100">
            <a:lnSpc>
              <a:spcPct val="90000"/>
            </a:lnSpc>
            <a:spcBef>
              <a:spcPct val="0"/>
            </a:spcBef>
            <a:spcAft>
              <a:spcPct val="35000"/>
            </a:spcAft>
          </a:pPr>
          <a:r>
            <a:rPr lang="en-US" sz="1800" kern="1200" dirty="0" smtClean="0"/>
            <a:t>Retain and Rebuild the health of our soils, adding carbon, building wealth</a:t>
          </a:r>
          <a:endParaRPr lang="en-US" sz="1800" kern="1200" dirty="0"/>
        </a:p>
      </dsp:txBody>
      <dsp:txXfrm>
        <a:off x="426566" y="1657243"/>
        <a:ext cx="3068189" cy="1002191"/>
      </dsp:txXfrm>
    </dsp:sp>
    <dsp:sp modelId="{A95B1894-B1B9-4F08-AE99-2A10CC92CB2E}">
      <dsp:nvSpPr>
        <dsp:cNvPr id="0" name=""/>
        <dsp:cNvSpPr/>
      </dsp:nvSpPr>
      <dsp:spPr>
        <a:xfrm>
          <a:off x="395386" y="2854391"/>
          <a:ext cx="3130549" cy="1064551"/>
        </a:xfrm>
        <a:prstGeom prst="roundRect">
          <a:avLst>
            <a:gd name="adj" fmla="val 10000"/>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lvl="0" algn="ctr" defTabSz="800100">
            <a:lnSpc>
              <a:spcPct val="90000"/>
            </a:lnSpc>
            <a:spcBef>
              <a:spcPct val="0"/>
            </a:spcBef>
            <a:spcAft>
              <a:spcPct val="35000"/>
            </a:spcAft>
          </a:pPr>
          <a:r>
            <a:rPr lang="en-US" sz="1800" kern="1200" dirty="0" smtClean="0"/>
            <a:t>Building Soil Organic Matter and resilience in ag at the same time</a:t>
          </a:r>
          <a:endParaRPr lang="en-US" sz="1800" kern="1200" dirty="0"/>
        </a:p>
      </dsp:txBody>
      <dsp:txXfrm>
        <a:off x="426566" y="2885571"/>
        <a:ext cx="3068189" cy="1002191"/>
      </dsp:txXfrm>
    </dsp:sp>
    <dsp:sp modelId="{960DB315-B7AD-46BE-9CD9-2B6FEE95F369}">
      <dsp:nvSpPr>
        <dsp:cNvPr id="0" name=""/>
        <dsp:cNvSpPr/>
      </dsp:nvSpPr>
      <dsp:spPr>
        <a:xfrm>
          <a:off x="395386" y="4082719"/>
          <a:ext cx="3130549" cy="1064551"/>
        </a:xfrm>
        <a:prstGeom prst="roundRect">
          <a:avLst>
            <a:gd name="adj" fmla="val 10000"/>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lvl="0" algn="ctr" defTabSz="800100">
            <a:lnSpc>
              <a:spcPct val="90000"/>
            </a:lnSpc>
            <a:spcBef>
              <a:spcPct val="0"/>
            </a:spcBef>
            <a:spcAft>
              <a:spcPct val="35000"/>
            </a:spcAft>
          </a:pPr>
          <a:r>
            <a:rPr lang="en-US" sz="1800" kern="1200" dirty="0" smtClean="0"/>
            <a:t>Slow the Flow, preventing floods, cleaning water</a:t>
          </a:r>
          <a:endParaRPr lang="en-US" sz="1800" kern="1200" dirty="0"/>
        </a:p>
      </dsp:txBody>
      <dsp:txXfrm>
        <a:off x="426566" y="4113899"/>
        <a:ext cx="3068189" cy="1002191"/>
      </dsp:txXfrm>
    </dsp:sp>
    <dsp:sp modelId="{65B020DD-02A4-430E-A2AC-85C49373F8FE}">
      <dsp:nvSpPr>
        <dsp:cNvPr id="0" name=""/>
        <dsp:cNvSpPr/>
      </dsp:nvSpPr>
      <dsp:spPr>
        <a:xfrm>
          <a:off x="4210744" y="0"/>
          <a:ext cx="3913187" cy="5418667"/>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48590" tIns="148590" rIns="148590" bIns="148590" numCol="1" spcCol="1270" anchor="ctr" anchorCtr="0">
          <a:noAutofit/>
        </a:bodyPr>
        <a:lstStyle/>
        <a:p>
          <a:pPr lvl="0" algn="ctr" defTabSz="1733550">
            <a:lnSpc>
              <a:spcPct val="90000"/>
            </a:lnSpc>
            <a:spcBef>
              <a:spcPct val="0"/>
            </a:spcBef>
            <a:spcAft>
              <a:spcPct val="35000"/>
            </a:spcAft>
          </a:pPr>
          <a:r>
            <a:rPr lang="en-US" sz="3900" kern="1200" dirty="0" smtClean="0"/>
            <a:t>Regenerative Agriculture</a:t>
          </a:r>
          <a:endParaRPr lang="en-US" sz="3900" kern="1200" dirty="0"/>
        </a:p>
      </dsp:txBody>
      <dsp:txXfrm>
        <a:off x="4210744" y="0"/>
        <a:ext cx="3913187" cy="1625600"/>
      </dsp:txXfrm>
    </dsp:sp>
    <dsp:sp modelId="{9E01A29F-B220-4F65-A694-FF715E59F530}">
      <dsp:nvSpPr>
        <dsp:cNvPr id="0" name=""/>
        <dsp:cNvSpPr/>
      </dsp:nvSpPr>
      <dsp:spPr>
        <a:xfrm>
          <a:off x="4602063" y="1625796"/>
          <a:ext cx="3130550" cy="878553"/>
        </a:xfrm>
        <a:prstGeom prst="roundRect">
          <a:avLst>
            <a:gd name="adj" fmla="val 10000"/>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lvl="0" algn="ctr" defTabSz="800100">
            <a:lnSpc>
              <a:spcPct val="90000"/>
            </a:lnSpc>
            <a:spcBef>
              <a:spcPct val="0"/>
            </a:spcBef>
            <a:spcAft>
              <a:spcPct val="35000"/>
            </a:spcAft>
          </a:pPr>
          <a:r>
            <a:rPr lang="en-US" sz="1800" kern="1200" dirty="0" smtClean="0"/>
            <a:t>Diversified, year round income streams, multiple ecological benefits</a:t>
          </a:r>
          <a:endParaRPr lang="en-US" sz="1800" kern="1200" dirty="0"/>
        </a:p>
      </dsp:txBody>
      <dsp:txXfrm>
        <a:off x="4627795" y="1651528"/>
        <a:ext cx="3079086" cy="827089"/>
      </dsp:txXfrm>
    </dsp:sp>
    <dsp:sp modelId="{A905E06E-6633-40AD-AD57-CBACE407F4AA}">
      <dsp:nvSpPr>
        <dsp:cNvPr id="0" name=""/>
        <dsp:cNvSpPr/>
      </dsp:nvSpPr>
      <dsp:spPr>
        <a:xfrm>
          <a:off x="4602063" y="2856774"/>
          <a:ext cx="3130550" cy="2290762"/>
        </a:xfrm>
        <a:prstGeom prst="roundRect">
          <a:avLst>
            <a:gd name="adj" fmla="val 10000"/>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lvl="0" algn="ctr" defTabSz="800100">
            <a:lnSpc>
              <a:spcPct val="90000"/>
            </a:lnSpc>
            <a:spcBef>
              <a:spcPct val="0"/>
            </a:spcBef>
            <a:spcAft>
              <a:spcPct val="35000"/>
            </a:spcAft>
          </a:pPr>
          <a:r>
            <a:rPr lang="en-US" sz="1800" kern="1200" dirty="0" smtClean="0"/>
            <a:t>Animal strategies - ruminants, nutritional grasses back to the prairie, manure producing units, bridge the nutrient gap</a:t>
          </a:r>
          <a:endParaRPr lang="en-US" sz="1800" kern="1200" dirty="0"/>
        </a:p>
      </dsp:txBody>
      <dsp:txXfrm>
        <a:off x="4669157" y="2923868"/>
        <a:ext cx="2996362" cy="215657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80EC01D-31B2-4662-AFF7-C4FFA56DD069}">
      <dsp:nvSpPr>
        <dsp:cNvPr id="0" name=""/>
        <dsp:cNvSpPr/>
      </dsp:nvSpPr>
      <dsp:spPr>
        <a:xfrm>
          <a:off x="4067" y="0"/>
          <a:ext cx="3913187" cy="5418667"/>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48590" tIns="148590" rIns="148590" bIns="148590" numCol="1" spcCol="1270" anchor="ctr" anchorCtr="0">
          <a:noAutofit/>
        </a:bodyPr>
        <a:lstStyle/>
        <a:p>
          <a:pPr lvl="0" algn="ctr" defTabSz="1733550">
            <a:lnSpc>
              <a:spcPct val="90000"/>
            </a:lnSpc>
            <a:spcBef>
              <a:spcPct val="0"/>
            </a:spcBef>
            <a:spcAft>
              <a:spcPct val="35000"/>
            </a:spcAft>
          </a:pPr>
          <a:r>
            <a:rPr lang="en-US" sz="3900" kern="1200" dirty="0" smtClean="0"/>
            <a:t>Robust Energy Supply</a:t>
          </a:r>
          <a:endParaRPr lang="en-US" sz="3900" kern="1200" dirty="0"/>
        </a:p>
      </dsp:txBody>
      <dsp:txXfrm>
        <a:off x="4067" y="0"/>
        <a:ext cx="3913187" cy="1625600"/>
      </dsp:txXfrm>
    </dsp:sp>
    <dsp:sp modelId="{1483414B-0E5E-4207-A2AE-70AFD90C6D0B}">
      <dsp:nvSpPr>
        <dsp:cNvPr id="0" name=""/>
        <dsp:cNvSpPr/>
      </dsp:nvSpPr>
      <dsp:spPr>
        <a:xfrm>
          <a:off x="395386" y="1626063"/>
          <a:ext cx="3130549" cy="1064551"/>
        </a:xfrm>
        <a:prstGeom prst="roundRect">
          <a:avLst>
            <a:gd name="adj" fmla="val 10000"/>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3180" tIns="32385" rIns="43180" bIns="32385" numCol="1" spcCol="1270" anchor="ctr" anchorCtr="0">
          <a:noAutofit/>
        </a:bodyPr>
        <a:lstStyle/>
        <a:p>
          <a:pPr lvl="0" algn="ctr" defTabSz="755650">
            <a:lnSpc>
              <a:spcPct val="90000"/>
            </a:lnSpc>
            <a:spcBef>
              <a:spcPct val="0"/>
            </a:spcBef>
            <a:spcAft>
              <a:spcPct val="35000"/>
            </a:spcAft>
          </a:pPr>
          <a:r>
            <a:rPr lang="en-US" sz="1700" kern="1200" dirty="0" smtClean="0"/>
            <a:t>Continue build out of wind energy</a:t>
          </a:r>
          <a:endParaRPr lang="en-US" sz="1700" kern="1200" dirty="0"/>
        </a:p>
      </dsp:txBody>
      <dsp:txXfrm>
        <a:off x="426566" y="1657243"/>
        <a:ext cx="3068189" cy="1002191"/>
      </dsp:txXfrm>
    </dsp:sp>
    <dsp:sp modelId="{ADB084B9-DD67-44F8-93ED-8F8F26D1DAC5}">
      <dsp:nvSpPr>
        <dsp:cNvPr id="0" name=""/>
        <dsp:cNvSpPr/>
      </dsp:nvSpPr>
      <dsp:spPr>
        <a:xfrm>
          <a:off x="395386" y="2854391"/>
          <a:ext cx="3130549" cy="1064551"/>
        </a:xfrm>
        <a:prstGeom prst="roundRect">
          <a:avLst>
            <a:gd name="adj" fmla="val 10000"/>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3180" tIns="32385" rIns="43180" bIns="32385" numCol="1" spcCol="1270" anchor="ctr" anchorCtr="0">
          <a:noAutofit/>
        </a:bodyPr>
        <a:lstStyle/>
        <a:p>
          <a:pPr lvl="0" algn="ctr" defTabSz="755650">
            <a:lnSpc>
              <a:spcPct val="90000"/>
            </a:lnSpc>
            <a:spcBef>
              <a:spcPct val="0"/>
            </a:spcBef>
            <a:spcAft>
              <a:spcPct val="35000"/>
            </a:spcAft>
          </a:pPr>
          <a:r>
            <a:rPr lang="en-US" sz="1700" kern="1200" dirty="0" smtClean="0"/>
            <a:t>Production of bio-gas and energy from ag products</a:t>
          </a:r>
          <a:endParaRPr lang="en-US" sz="1700" kern="1200" dirty="0"/>
        </a:p>
      </dsp:txBody>
      <dsp:txXfrm>
        <a:off x="426566" y="2885571"/>
        <a:ext cx="3068189" cy="1002191"/>
      </dsp:txXfrm>
    </dsp:sp>
    <dsp:sp modelId="{73F94376-568E-4DD6-A3E0-FE4DE99B6437}">
      <dsp:nvSpPr>
        <dsp:cNvPr id="0" name=""/>
        <dsp:cNvSpPr/>
      </dsp:nvSpPr>
      <dsp:spPr>
        <a:xfrm>
          <a:off x="395386" y="4082719"/>
          <a:ext cx="3130549" cy="1064551"/>
        </a:xfrm>
        <a:prstGeom prst="roundRect">
          <a:avLst>
            <a:gd name="adj" fmla="val 10000"/>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3180" tIns="32385" rIns="43180" bIns="32385" numCol="1" spcCol="1270" anchor="ctr" anchorCtr="0">
          <a:noAutofit/>
        </a:bodyPr>
        <a:lstStyle/>
        <a:p>
          <a:pPr lvl="0" algn="ctr" defTabSz="755650">
            <a:lnSpc>
              <a:spcPct val="90000"/>
            </a:lnSpc>
            <a:spcBef>
              <a:spcPct val="0"/>
            </a:spcBef>
            <a:spcAft>
              <a:spcPct val="35000"/>
            </a:spcAft>
          </a:pPr>
          <a:r>
            <a:rPr lang="en-US" sz="1700" kern="1200" smtClean="0"/>
            <a:t>Convert Biomass to Fuel and Electricity</a:t>
          </a:r>
          <a:endParaRPr lang="en-US" sz="1700" kern="1200" dirty="0"/>
        </a:p>
      </dsp:txBody>
      <dsp:txXfrm>
        <a:off x="426566" y="4113899"/>
        <a:ext cx="3068189" cy="1002191"/>
      </dsp:txXfrm>
    </dsp:sp>
    <dsp:sp modelId="{E1E0C882-A4E5-40F6-B5D7-2D475B294961}">
      <dsp:nvSpPr>
        <dsp:cNvPr id="0" name=""/>
        <dsp:cNvSpPr/>
      </dsp:nvSpPr>
      <dsp:spPr>
        <a:xfrm>
          <a:off x="4210744" y="0"/>
          <a:ext cx="3913187" cy="5418667"/>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en-US" sz="3200" kern="1200" dirty="0" smtClean="0"/>
            <a:t>Resilient Long-term Wealth Generation</a:t>
          </a:r>
          <a:endParaRPr lang="en-US" sz="3200" kern="1200" dirty="0"/>
        </a:p>
      </dsp:txBody>
      <dsp:txXfrm>
        <a:off x="4210744" y="0"/>
        <a:ext cx="3913187" cy="1625600"/>
      </dsp:txXfrm>
    </dsp:sp>
    <dsp:sp modelId="{A3CFC83B-CB36-4A6C-A771-19C7AE3D48D4}">
      <dsp:nvSpPr>
        <dsp:cNvPr id="0" name=""/>
        <dsp:cNvSpPr/>
      </dsp:nvSpPr>
      <dsp:spPr>
        <a:xfrm>
          <a:off x="4602063" y="1626063"/>
          <a:ext cx="3130549" cy="1064551"/>
        </a:xfrm>
        <a:prstGeom prst="roundRect">
          <a:avLst>
            <a:gd name="adj" fmla="val 10000"/>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3180" tIns="32385" rIns="43180" bIns="32385" numCol="1" spcCol="1270" anchor="ctr" anchorCtr="0">
          <a:noAutofit/>
        </a:bodyPr>
        <a:lstStyle/>
        <a:p>
          <a:pPr lvl="0" algn="ctr" defTabSz="755650">
            <a:lnSpc>
              <a:spcPct val="90000"/>
            </a:lnSpc>
            <a:spcBef>
              <a:spcPct val="0"/>
            </a:spcBef>
            <a:spcAft>
              <a:spcPct val="35000"/>
            </a:spcAft>
          </a:pPr>
          <a:r>
            <a:rPr lang="en-US" sz="1700" kern="1200" dirty="0" smtClean="0"/>
            <a:t>New industries emerge to service growth in income streams and best practices</a:t>
          </a:r>
          <a:endParaRPr lang="en-US" sz="1700" kern="1200" dirty="0"/>
        </a:p>
      </dsp:txBody>
      <dsp:txXfrm>
        <a:off x="4633243" y="1657243"/>
        <a:ext cx="3068189" cy="1002191"/>
      </dsp:txXfrm>
    </dsp:sp>
    <dsp:sp modelId="{CA096A59-8681-41BB-B39F-2B16D9336B6C}">
      <dsp:nvSpPr>
        <dsp:cNvPr id="0" name=""/>
        <dsp:cNvSpPr/>
      </dsp:nvSpPr>
      <dsp:spPr>
        <a:xfrm>
          <a:off x="4602063" y="2854391"/>
          <a:ext cx="3130549" cy="1064551"/>
        </a:xfrm>
        <a:prstGeom prst="roundRect">
          <a:avLst>
            <a:gd name="adj" fmla="val 10000"/>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3180" tIns="32385" rIns="43180" bIns="32385" numCol="1" spcCol="1270" anchor="ctr" anchorCtr="0">
          <a:noAutofit/>
        </a:bodyPr>
        <a:lstStyle/>
        <a:p>
          <a:pPr lvl="0" algn="ctr" defTabSz="755650">
            <a:lnSpc>
              <a:spcPct val="90000"/>
            </a:lnSpc>
            <a:spcBef>
              <a:spcPct val="0"/>
            </a:spcBef>
            <a:spcAft>
              <a:spcPct val="35000"/>
            </a:spcAft>
          </a:pPr>
          <a:r>
            <a:rPr lang="en-US" sz="1700" kern="1200" dirty="0" smtClean="0"/>
            <a:t>Broadband to support local service centers for Regenerative Ag</a:t>
          </a:r>
          <a:endParaRPr lang="en-US" sz="1700" kern="1200" dirty="0"/>
        </a:p>
      </dsp:txBody>
      <dsp:txXfrm>
        <a:off x="4633243" y="2885571"/>
        <a:ext cx="3068189" cy="1002191"/>
      </dsp:txXfrm>
    </dsp:sp>
    <dsp:sp modelId="{9CCBC259-FD28-4863-986D-14DA7C6E0323}">
      <dsp:nvSpPr>
        <dsp:cNvPr id="0" name=""/>
        <dsp:cNvSpPr/>
      </dsp:nvSpPr>
      <dsp:spPr>
        <a:xfrm>
          <a:off x="4602063" y="4082719"/>
          <a:ext cx="3130549" cy="1064551"/>
        </a:xfrm>
        <a:prstGeom prst="roundRect">
          <a:avLst>
            <a:gd name="adj" fmla="val 10000"/>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3180" tIns="32385" rIns="43180" bIns="32385" numCol="1" spcCol="1270" anchor="ctr" anchorCtr="0">
          <a:noAutofit/>
        </a:bodyPr>
        <a:lstStyle/>
        <a:p>
          <a:pPr lvl="0" algn="ctr" defTabSz="755650">
            <a:lnSpc>
              <a:spcPct val="90000"/>
            </a:lnSpc>
            <a:spcBef>
              <a:spcPct val="0"/>
            </a:spcBef>
            <a:spcAft>
              <a:spcPct val="35000"/>
            </a:spcAft>
          </a:pPr>
          <a:r>
            <a:rPr lang="en-US" sz="1700" kern="1200" dirty="0" smtClean="0"/>
            <a:t>Practices &amp; Policies are scalable, flexible, market based</a:t>
          </a:r>
          <a:endParaRPr lang="en-US" sz="1700" kern="1200" dirty="0"/>
        </a:p>
      </dsp:txBody>
      <dsp:txXfrm>
        <a:off x="4633243" y="4113899"/>
        <a:ext cx="3068189" cy="1002191"/>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4028440" cy="351737"/>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5265809" y="1"/>
            <a:ext cx="4028440" cy="351737"/>
          </a:xfrm>
          <a:prstGeom prst="rect">
            <a:avLst/>
          </a:prstGeom>
        </p:spPr>
        <p:txBody>
          <a:bodyPr vert="horz" lIns="93177" tIns="46589" rIns="93177" bIns="46589" rtlCol="0"/>
          <a:lstStyle>
            <a:lvl1pPr algn="r">
              <a:defRPr sz="1200"/>
            </a:lvl1pPr>
          </a:lstStyle>
          <a:p>
            <a:fld id="{9AC7AFBE-831F-4BDB-B5CD-0E98A406ACFB}" type="datetimeFigureOut">
              <a:rPr lang="en-US" smtClean="0"/>
              <a:t>9/18/2018</a:t>
            </a:fld>
            <a:endParaRPr lang="en-US"/>
          </a:p>
        </p:txBody>
      </p:sp>
      <p:sp>
        <p:nvSpPr>
          <p:cNvPr id="4" name="Footer Placeholder 3"/>
          <p:cNvSpPr>
            <a:spLocks noGrp="1"/>
          </p:cNvSpPr>
          <p:nvPr>
            <p:ph type="ftr" sz="quarter" idx="2"/>
          </p:nvPr>
        </p:nvSpPr>
        <p:spPr>
          <a:xfrm>
            <a:off x="0" y="6658664"/>
            <a:ext cx="4028440" cy="351736"/>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5265809" y="6658664"/>
            <a:ext cx="4028440" cy="351736"/>
          </a:xfrm>
          <a:prstGeom prst="rect">
            <a:avLst/>
          </a:prstGeom>
        </p:spPr>
        <p:txBody>
          <a:bodyPr vert="horz" lIns="93177" tIns="46589" rIns="93177" bIns="46589" rtlCol="0" anchor="b"/>
          <a:lstStyle>
            <a:lvl1pPr algn="r">
              <a:defRPr sz="1200"/>
            </a:lvl1pPr>
          </a:lstStyle>
          <a:p>
            <a:fld id="{3A691688-50E6-4C5D-9C76-9D930FEC752D}" type="slidenum">
              <a:rPr lang="en-US" smtClean="0"/>
              <a:t>‹#›</a:t>
            </a:fld>
            <a:endParaRPr lang="en-US"/>
          </a:p>
        </p:txBody>
      </p:sp>
    </p:spTree>
    <p:extLst>
      <p:ext uri="{BB962C8B-B14F-4D97-AF65-F5344CB8AC3E}">
        <p14:creationId xmlns:p14="http://schemas.microsoft.com/office/powerpoint/2010/main" val="22776819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4028440" cy="351737"/>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5265809" y="1"/>
            <a:ext cx="4028440" cy="351737"/>
          </a:xfrm>
          <a:prstGeom prst="rect">
            <a:avLst/>
          </a:prstGeom>
        </p:spPr>
        <p:txBody>
          <a:bodyPr vert="horz" lIns="93177" tIns="46589" rIns="93177" bIns="46589" rtlCol="0"/>
          <a:lstStyle>
            <a:lvl1pPr algn="r">
              <a:defRPr sz="1200"/>
            </a:lvl1pPr>
          </a:lstStyle>
          <a:p>
            <a:fld id="{6EDFE03B-7378-46AE-8A75-3B2A5358B781}" type="datetimeFigureOut">
              <a:rPr lang="en-US" smtClean="0"/>
              <a:t>9/18/2018</a:t>
            </a:fld>
            <a:endParaRPr lang="en-US"/>
          </a:p>
        </p:txBody>
      </p:sp>
      <p:sp>
        <p:nvSpPr>
          <p:cNvPr id="4" name="Slide Image Placeholder 3"/>
          <p:cNvSpPr>
            <a:spLocks noGrp="1" noRot="1" noChangeAspect="1"/>
          </p:cNvSpPr>
          <p:nvPr>
            <p:ph type="sldImg" idx="2"/>
          </p:nvPr>
        </p:nvSpPr>
        <p:spPr>
          <a:xfrm>
            <a:off x="2546350" y="876300"/>
            <a:ext cx="4203700" cy="2365375"/>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929640" y="3373754"/>
            <a:ext cx="7437120" cy="2760346"/>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6658664"/>
            <a:ext cx="4028440" cy="351736"/>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5265809" y="6658664"/>
            <a:ext cx="4028440" cy="351736"/>
          </a:xfrm>
          <a:prstGeom prst="rect">
            <a:avLst/>
          </a:prstGeom>
        </p:spPr>
        <p:txBody>
          <a:bodyPr vert="horz" lIns="93177" tIns="46589" rIns="93177" bIns="46589" rtlCol="0" anchor="b"/>
          <a:lstStyle>
            <a:lvl1pPr algn="r">
              <a:defRPr sz="1200"/>
            </a:lvl1pPr>
          </a:lstStyle>
          <a:p>
            <a:fld id="{BBC5BB2E-6FDE-495D-8EF5-A51A950D58E8}" type="slidenum">
              <a:rPr lang="en-US" smtClean="0"/>
              <a:t>‹#›</a:t>
            </a:fld>
            <a:endParaRPr lang="en-US"/>
          </a:p>
        </p:txBody>
      </p:sp>
    </p:spTree>
    <p:extLst>
      <p:ext uri="{BB962C8B-B14F-4D97-AF65-F5344CB8AC3E}">
        <p14:creationId xmlns:p14="http://schemas.microsoft.com/office/powerpoint/2010/main" val="1824474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46350" y="876300"/>
            <a:ext cx="4203700" cy="236537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8345064-9561-4C76-A1A4-8EC6F2A62C86}" type="slidenum">
              <a:rPr lang="en-US" smtClean="0"/>
              <a:t>1</a:t>
            </a:fld>
            <a:endParaRPr lang="en-US"/>
          </a:p>
        </p:txBody>
      </p:sp>
    </p:spTree>
    <p:extLst>
      <p:ext uri="{BB962C8B-B14F-4D97-AF65-F5344CB8AC3E}">
        <p14:creationId xmlns:p14="http://schemas.microsoft.com/office/powerpoint/2010/main" val="27317496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we look at the various uses, you can see the brown counties on this map are primarily crop acres, and the yellow are pastures and rangeland.</a:t>
            </a:r>
            <a:endParaRPr lang="en-US" dirty="0"/>
          </a:p>
        </p:txBody>
      </p:sp>
      <p:sp>
        <p:nvSpPr>
          <p:cNvPr id="4" name="Slide Number Placeholder 3"/>
          <p:cNvSpPr>
            <a:spLocks noGrp="1"/>
          </p:cNvSpPr>
          <p:nvPr>
            <p:ph type="sldNum" sz="quarter" idx="10"/>
          </p:nvPr>
        </p:nvSpPr>
        <p:spPr/>
        <p:txBody>
          <a:bodyPr/>
          <a:lstStyle/>
          <a:p>
            <a:fld id="{BBC5BB2E-6FDE-495D-8EF5-A51A950D58E8}" type="slidenum">
              <a:rPr lang="en-US" smtClean="0"/>
              <a:t>10</a:t>
            </a:fld>
            <a:endParaRPr lang="en-US"/>
          </a:p>
        </p:txBody>
      </p:sp>
    </p:spTree>
    <p:extLst>
      <p:ext uri="{BB962C8B-B14F-4D97-AF65-F5344CB8AC3E}">
        <p14:creationId xmlns:p14="http://schemas.microsoft.com/office/powerpoint/2010/main" val="13313019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Summarized, accumulated and gathered together, cropland comprises</a:t>
            </a:r>
            <a:r>
              <a:rPr lang="en-US" baseline="0" dirty="0" smtClean="0"/>
              <a:t> a total of 391 million acres.</a:t>
            </a:r>
            <a:endParaRPr lang="en-US" dirty="0"/>
          </a:p>
        </p:txBody>
      </p:sp>
      <p:sp>
        <p:nvSpPr>
          <p:cNvPr id="4" name="Slide Number Placeholder 3"/>
          <p:cNvSpPr>
            <a:spLocks noGrp="1"/>
          </p:cNvSpPr>
          <p:nvPr>
            <p:ph type="sldNum" sz="quarter" idx="10"/>
          </p:nvPr>
        </p:nvSpPr>
        <p:spPr/>
        <p:txBody>
          <a:bodyPr/>
          <a:lstStyle/>
          <a:p>
            <a:fld id="{BBC5BB2E-6FDE-495D-8EF5-A51A950D58E8}" type="slidenum">
              <a:rPr lang="en-US" smtClean="0"/>
              <a:t>11</a:t>
            </a:fld>
            <a:endParaRPr lang="en-US"/>
          </a:p>
        </p:txBody>
      </p:sp>
    </p:spTree>
    <p:extLst>
      <p:ext uri="{BB962C8B-B14F-4D97-AF65-F5344CB8AC3E}">
        <p14:creationId xmlns:p14="http://schemas.microsoft.com/office/powerpoint/2010/main" val="25100696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Of this 391 million</a:t>
            </a:r>
            <a:r>
              <a:rPr lang="en-US" baseline="0" dirty="0" smtClean="0"/>
              <a:t> acres, 38 is used for ethanol and biodiesel</a:t>
            </a:r>
          </a:p>
          <a:p>
            <a:r>
              <a:rPr lang="en-US" baseline="0" dirty="0" smtClean="0"/>
              <a:t>127 for livestock feed, and 77 to </a:t>
            </a:r>
            <a:r>
              <a:rPr lang="en-US" baseline="0" smtClean="0"/>
              <a:t>feed people.</a:t>
            </a:r>
            <a:endParaRPr lang="en-US"/>
          </a:p>
        </p:txBody>
      </p:sp>
      <p:sp>
        <p:nvSpPr>
          <p:cNvPr id="4" name="Slide Number Placeholder 3"/>
          <p:cNvSpPr>
            <a:spLocks noGrp="1"/>
          </p:cNvSpPr>
          <p:nvPr>
            <p:ph type="sldNum" sz="quarter" idx="10"/>
          </p:nvPr>
        </p:nvSpPr>
        <p:spPr/>
        <p:txBody>
          <a:bodyPr/>
          <a:lstStyle/>
          <a:p>
            <a:fld id="{BBC5BB2E-6FDE-495D-8EF5-A51A950D58E8}" type="slidenum">
              <a:rPr lang="en-US" smtClean="0"/>
              <a:t>12</a:t>
            </a:fld>
            <a:endParaRPr lang="en-US"/>
          </a:p>
        </p:txBody>
      </p:sp>
    </p:spTree>
    <p:extLst>
      <p:ext uri="{BB962C8B-B14F-4D97-AF65-F5344CB8AC3E}">
        <p14:creationId xmlns:p14="http://schemas.microsoft.com/office/powerpoint/2010/main" val="3331107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BC5BB2E-6FDE-495D-8EF5-A51A950D58E8}" type="slidenum">
              <a:rPr lang="en-US" smtClean="0"/>
              <a:t>13</a:t>
            </a:fld>
            <a:endParaRPr lang="en-US"/>
          </a:p>
        </p:txBody>
      </p:sp>
    </p:spTree>
    <p:extLst>
      <p:ext uri="{BB962C8B-B14F-4D97-AF65-F5344CB8AC3E}">
        <p14:creationId xmlns:p14="http://schemas.microsoft.com/office/powerpoint/2010/main" val="24865637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of the 1,583,000 acres in</a:t>
            </a:r>
            <a:r>
              <a:rPr lang="en-US" baseline="0" dirty="0" smtClean="0"/>
              <a:t> crop/pasture/forest, almost all can be managed for carbon sequestration and ecological services.</a:t>
            </a:r>
            <a:endParaRPr lang="en-US" dirty="0"/>
          </a:p>
        </p:txBody>
      </p:sp>
      <p:sp>
        <p:nvSpPr>
          <p:cNvPr id="4" name="Slide Number Placeholder 3"/>
          <p:cNvSpPr>
            <a:spLocks noGrp="1"/>
          </p:cNvSpPr>
          <p:nvPr>
            <p:ph type="sldNum" sz="quarter" idx="10"/>
          </p:nvPr>
        </p:nvSpPr>
        <p:spPr/>
        <p:txBody>
          <a:bodyPr/>
          <a:lstStyle/>
          <a:p>
            <a:fld id="{BBC5BB2E-6FDE-495D-8EF5-A51A950D58E8}" type="slidenum">
              <a:rPr lang="en-US" smtClean="0"/>
              <a:t>14</a:t>
            </a:fld>
            <a:endParaRPr lang="en-US"/>
          </a:p>
        </p:txBody>
      </p:sp>
    </p:spTree>
    <p:extLst>
      <p:ext uri="{BB962C8B-B14F-4D97-AF65-F5344CB8AC3E}">
        <p14:creationId xmlns:p14="http://schemas.microsoft.com/office/powerpoint/2010/main" val="15384718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BC5BB2E-6FDE-495D-8EF5-A51A950D58E8}" type="slidenum">
              <a:rPr lang="en-US" smtClean="0"/>
              <a:t>15</a:t>
            </a:fld>
            <a:endParaRPr lang="en-US"/>
          </a:p>
        </p:txBody>
      </p:sp>
    </p:spTree>
    <p:extLst>
      <p:ext uri="{BB962C8B-B14F-4D97-AF65-F5344CB8AC3E}">
        <p14:creationId xmlns:p14="http://schemas.microsoft.com/office/powerpoint/2010/main" val="38354550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BC5BB2E-6FDE-495D-8EF5-A51A950D58E8}" type="slidenum">
              <a:rPr lang="en-US" smtClean="0"/>
              <a:t>16</a:t>
            </a:fld>
            <a:endParaRPr lang="en-US"/>
          </a:p>
        </p:txBody>
      </p:sp>
    </p:spTree>
    <p:extLst>
      <p:ext uri="{BB962C8B-B14F-4D97-AF65-F5344CB8AC3E}">
        <p14:creationId xmlns:p14="http://schemas.microsoft.com/office/powerpoint/2010/main" val="27116179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46350" y="876300"/>
            <a:ext cx="4203700" cy="236537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E39C883-B89E-47CF-A819-1F9FFE402CC4}" type="slidenum">
              <a:rPr lang="en-US" smtClean="0"/>
              <a:t>17</a:t>
            </a:fld>
            <a:endParaRPr lang="en-US"/>
          </a:p>
        </p:txBody>
      </p:sp>
    </p:spTree>
    <p:extLst>
      <p:ext uri="{BB962C8B-B14F-4D97-AF65-F5344CB8AC3E}">
        <p14:creationId xmlns:p14="http://schemas.microsoft.com/office/powerpoint/2010/main" val="8127915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BC5BB2E-6FDE-495D-8EF5-A51A950D58E8}" type="slidenum">
              <a:rPr lang="en-US" smtClean="0"/>
              <a:t>18</a:t>
            </a:fld>
            <a:endParaRPr lang="en-US"/>
          </a:p>
        </p:txBody>
      </p:sp>
    </p:spTree>
    <p:extLst>
      <p:ext uri="{BB962C8B-B14F-4D97-AF65-F5344CB8AC3E}">
        <p14:creationId xmlns:p14="http://schemas.microsoft.com/office/powerpoint/2010/main" val="27567370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46350" y="876300"/>
            <a:ext cx="4203700" cy="236537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8345064-9561-4C76-A1A4-8EC6F2A62C86}" type="slidenum">
              <a:rPr lang="en-US" smtClean="0"/>
              <a:t>19</a:t>
            </a:fld>
            <a:endParaRPr lang="en-US"/>
          </a:p>
        </p:txBody>
      </p:sp>
    </p:spTree>
    <p:extLst>
      <p:ext uri="{BB962C8B-B14F-4D97-AF65-F5344CB8AC3E}">
        <p14:creationId xmlns:p14="http://schemas.microsoft.com/office/powerpoint/2010/main" val="30168854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46350" y="876300"/>
            <a:ext cx="4203700" cy="236537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87D045E-AF2A-4AAC-9C24-F99E3A29AC63}" type="slidenum">
              <a:rPr lang="en-US" smtClean="0"/>
              <a:t>2</a:t>
            </a:fld>
            <a:endParaRPr lang="en-US"/>
          </a:p>
        </p:txBody>
      </p:sp>
    </p:spTree>
    <p:extLst>
      <p:ext uri="{BB962C8B-B14F-4D97-AF65-F5344CB8AC3E}">
        <p14:creationId xmlns:p14="http://schemas.microsoft.com/office/powerpoint/2010/main" val="41344112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46350" y="876300"/>
            <a:ext cx="4203700" cy="236537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87D045E-AF2A-4AAC-9C24-F99E3A29AC63}" type="slidenum">
              <a:rPr lang="en-US" smtClean="0"/>
              <a:t>20</a:t>
            </a:fld>
            <a:endParaRPr lang="en-US"/>
          </a:p>
        </p:txBody>
      </p:sp>
    </p:spTree>
    <p:extLst>
      <p:ext uri="{BB962C8B-B14F-4D97-AF65-F5344CB8AC3E}">
        <p14:creationId xmlns:p14="http://schemas.microsoft.com/office/powerpoint/2010/main" val="246448355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46350" y="876300"/>
            <a:ext cx="4203700" cy="236537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87D045E-AF2A-4AAC-9C24-F99E3A29AC63}" type="slidenum">
              <a:rPr lang="en-US" smtClean="0"/>
              <a:t>21</a:t>
            </a:fld>
            <a:endParaRPr lang="en-US"/>
          </a:p>
        </p:txBody>
      </p:sp>
    </p:spTree>
    <p:extLst>
      <p:ext uri="{BB962C8B-B14F-4D97-AF65-F5344CB8AC3E}">
        <p14:creationId xmlns:p14="http://schemas.microsoft.com/office/powerpoint/2010/main" val="28760114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46350" y="876300"/>
            <a:ext cx="4203700" cy="23653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87D045E-AF2A-4AAC-9C24-F99E3A29AC63}" type="slidenum">
              <a:rPr lang="en-US" smtClean="0"/>
              <a:t>22</a:t>
            </a:fld>
            <a:endParaRPr lang="en-US"/>
          </a:p>
        </p:txBody>
      </p:sp>
    </p:spTree>
    <p:extLst>
      <p:ext uri="{BB962C8B-B14F-4D97-AF65-F5344CB8AC3E}">
        <p14:creationId xmlns:p14="http://schemas.microsoft.com/office/powerpoint/2010/main" val="34780784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46350" y="876300"/>
            <a:ext cx="4203700" cy="236537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87D045E-AF2A-4AAC-9C24-F99E3A29AC63}" type="slidenum">
              <a:rPr lang="en-US" smtClean="0"/>
              <a:t>23</a:t>
            </a:fld>
            <a:endParaRPr lang="en-US"/>
          </a:p>
        </p:txBody>
      </p:sp>
    </p:spTree>
    <p:extLst>
      <p:ext uri="{BB962C8B-B14F-4D97-AF65-F5344CB8AC3E}">
        <p14:creationId xmlns:p14="http://schemas.microsoft.com/office/powerpoint/2010/main" val="229373640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8345064-9561-4C76-A1A4-8EC6F2A62C86}" type="slidenum">
              <a:rPr lang="en-US" smtClean="0">
                <a:solidFill>
                  <a:prstClr val="black"/>
                </a:solidFill>
              </a:rPr>
              <a:pPr/>
              <a:t>24</a:t>
            </a:fld>
            <a:endParaRPr lang="en-US">
              <a:solidFill>
                <a:prstClr val="black"/>
              </a:solidFill>
            </a:endParaRPr>
          </a:p>
        </p:txBody>
      </p:sp>
    </p:spTree>
    <p:extLst>
      <p:ext uri="{BB962C8B-B14F-4D97-AF65-F5344CB8AC3E}">
        <p14:creationId xmlns:p14="http://schemas.microsoft.com/office/powerpoint/2010/main" val="410408892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8345064-9561-4C76-A1A4-8EC6F2A62C86}" type="slidenum">
              <a:rPr lang="en-US" smtClean="0">
                <a:solidFill>
                  <a:prstClr val="black"/>
                </a:solidFill>
              </a:rPr>
              <a:pPr/>
              <a:t>25</a:t>
            </a:fld>
            <a:endParaRPr lang="en-US">
              <a:solidFill>
                <a:prstClr val="black"/>
              </a:solidFill>
            </a:endParaRPr>
          </a:p>
        </p:txBody>
      </p:sp>
    </p:spTree>
    <p:extLst>
      <p:ext uri="{BB962C8B-B14F-4D97-AF65-F5344CB8AC3E}">
        <p14:creationId xmlns:p14="http://schemas.microsoft.com/office/powerpoint/2010/main" val="281351221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8345064-9561-4C76-A1A4-8EC6F2A62C86}" type="slidenum">
              <a:rPr lang="en-US" smtClean="0">
                <a:solidFill>
                  <a:prstClr val="black"/>
                </a:solidFill>
              </a:rPr>
              <a:pPr/>
              <a:t>26</a:t>
            </a:fld>
            <a:endParaRPr lang="en-US">
              <a:solidFill>
                <a:prstClr val="black"/>
              </a:solidFill>
            </a:endParaRPr>
          </a:p>
        </p:txBody>
      </p:sp>
    </p:spTree>
    <p:extLst>
      <p:ext uri="{BB962C8B-B14F-4D97-AF65-F5344CB8AC3E}">
        <p14:creationId xmlns:p14="http://schemas.microsoft.com/office/powerpoint/2010/main" val="141517136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8345064-9561-4C76-A1A4-8EC6F2A62C86}" type="slidenum">
              <a:rPr lang="en-US" smtClean="0">
                <a:solidFill>
                  <a:prstClr val="black"/>
                </a:solidFill>
              </a:rPr>
              <a:pPr/>
              <a:t>27</a:t>
            </a:fld>
            <a:endParaRPr lang="en-US">
              <a:solidFill>
                <a:prstClr val="black"/>
              </a:solidFill>
            </a:endParaRPr>
          </a:p>
        </p:txBody>
      </p:sp>
    </p:spTree>
    <p:extLst>
      <p:ext uri="{BB962C8B-B14F-4D97-AF65-F5344CB8AC3E}">
        <p14:creationId xmlns:p14="http://schemas.microsoft.com/office/powerpoint/2010/main" val="310609060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Sir Thomas More’s Utopia describes a society where there</a:t>
            </a:r>
            <a:r>
              <a:rPr lang="en-US" baseline="0" dirty="0" smtClean="0"/>
              <a:t> are no markets, payments for grain, and excess is freely given to those in need.</a:t>
            </a:r>
          </a:p>
          <a:p>
            <a:r>
              <a:rPr lang="en-US" baseline="0" dirty="0" smtClean="0"/>
              <a:t>With various programs of re-distribution in the US, from faith based pantries, to Iowa Food Bank systems, to corporate and industry contributions to food deserts, to PL 480 surplus food exports, to Supplemental Nutrition Assistance Program (SNAP) and Women, Infants and Children (WIC) programs, we are effectively using the government to re-distribute the excess. It has its detractors, inefficiencies, and cultural issues. And, of course, there is the tendency for the agricultural sector to practice massive confirmational bias. Deriding “welfare queens” while collecting crop insurance and direct payment subsidies for their operations is perplexing. Especially when SNAP and WIC are buying their products. We are living in More’s Utopia, and hate it.</a:t>
            </a:r>
          </a:p>
          <a:p>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smtClean="0">
                <a:effectLst/>
              </a:rPr>
              <a:t>Upton Sinclair, the famous “muckraker” of the gilded age, used to say, “It is difficult to get a man to understand something when his salary depends upon his not understanding it.” And yet a salary is not unique in this respect. We regularly rationalize, justify, and otherwise employ our cognitive faculties toward all manner of goals other than objective accuracy. This is often called “motivated reasoning”. I focus here on ideologically motivated reasoning (IMR), taking as a prime example the role of free-market ideology in climate change denial in the US. Ideology provides an especially potent example of what can garner our allegiance and warp our cognition, because when we become invested in it, we easily become identified with it. Importantly, this happens in a social context: all too often, shared ideology is our ticket to community, to </a:t>
            </a:r>
            <a:r>
              <a:rPr lang="en-US" b="0" i="1" dirty="0" smtClean="0">
                <a:effectLst/>
              </a:rPr>
              <a:t>belonging</a:t>
            </a:r>
            <a:r>
              <a:rPr lang="en-US" b="0" dirty="0" smtClean="0">
                <a:effectLst/>
              </a:rPr>
              <a:t>, which for a human animal is closely tied to survival. </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787D045E-AF2A-4AAC-9C24-F99E3A29AC63}" type="slidenum">
              <a:rPr lang="en-US" smtClean="0"/>
              <a:t>28</a:t>
            </a:fld>
            <a:endParaRPr lang="en-US"/>
          </a:p>
        </p:txBody>
      </p:sp>
    </p:spTree>
    <p:extLst>
      <p:ext uri="{BB962C8B-B14F-4D97-AF65-F5344CB8AC3E}">
        <p14:creationId xmlns:p14="http://schemas.microsoft.com/office/powerpoint/2010/main" val="242818827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46350" y="876300"/>
            <a:ext cx="4203700" cy="2365375"/>
          </a:xfrm>
        </p:spPr>
      </p:sp>
      <p:sp>
        <p:nvSpPr>
          <p:cNvPr id="3" name="Notes Placeholder 2"/>
          <p:cNvSpPr>
            <a:spLocks noGrp="1"/>
          </p:cNvSpPr>
          <p:nvPr>
            <p:ph type="body" idx="1"/>
          </p:nvPr>
        </p:nvSpPr>
        <p:spPr/>
        <p:txBody>
          <a:bodyPr/>
          <a:lstStyle/>
          <a:p>
            <a:r>
              <a:rPr lang="en-US" dirty="0" smtClean="0"/>
              <a:t>Its called systems thinking.  Should be taught,</a:t>
            </a:r>
            <a:r>
              <a:rPr lang="en-US" baseline="0" dirty="0" smtClean="0"/>
              <a:t> along with Logic, in grade school. The interconnectedness of all things.</a:t>
            </a:r>
          </a:p>
          <a:p>
            <a:r>
              <a:rPr lang="en-US" baseline="0" dirty="0" smtClean="0"/>
              <a:t>You can’t do one thing without something else being affected.</a:t>
            </a:r>
            <a:endParaRPr lang="en-US" dirty="0"/>
          </a:p>
        </p:txBody>
      </p:sp>
      <p:sp>
        <p:nvSpPr>
          <p:cNvPr id="4" name="Slide Number Placeholder 3"/>
          <p:cNvSpPr>
            <a:spLocks noGrp="1"/>
          </p:cNvSpPr>
          <p:nvPr>
            <p:ph type="sldNum" sz="quarter" idx="10"/>
          </p:nvPr>
        </p:nvSpPr>
        <p:spPr/>
        <p:txBody>
          <a:bodyPr/>
          <a:lstStyle/>
          <a:p>
            <a:fld id="{6306D4F1-D709-46F9-9473-E91A6654CD46}" type="slidenum">
              <a:rPr lang="en-US" smtClean="0">
                <a:solidFill>
                  <a:prstClr val="black"/>
                </a:solidFill>
              </a:rPr>
              <a:pPr/>
              <a:t>29</a:t>
            </a:fld>
            <a:endParaRPr lang="en-US">
              <a:solidFill>
                <a:prstClr val="black"/>
              </a:solidFill>
            </a:endParaRPr>
          </a:p>
        </p:txBody>
      </p:sp>
    </p:spTree>
    <p:extLst>
      <p:ext uri="{BB962C8B-B14F-4D97-AF65-F5344CB8AC3E}">
        <p14:creationId xmlns:p14="http://schemas.microsoft.com/office/powerpoint/2010/main" val="36995176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46350" y="876300"/>
            <a:ext cx="4203700" cy="2365375"/>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What is your 10-year vision for the future of Iowa’s land and water? AND THE AGRIBUSINESSES AND ENTERPRISES CONNECTED TO THIS FUTURE?   (Why only 10 years? The “Seven Generation” look by the Iroquois should be the vision.)</a:t>
            </a:r>
          </a:p>
          <a:p>
            <a:endParaRPr lang="en-US" dirty="0"/>
          </a:p>
        </p:txBody>
      </p:sp>
      <p:sp>
        <p:nvSpPr>
          <p:cNvPr id="4" name="Slide Number Placeholder 3"/>
          <p:cNvSpPr>
            <a:spLocks noGrp="1"/>
          </p:cNvSpPr>
          <p:nvPr>
            <p:ph type="sldNum" sz="quarter" idx="10"/>
          </p:nvPr>
        </p:nvSpPr>
        <p:spPr/>
        <p:txBody>
          <a:bodyPr/>
          <a:lstStyle/>
          <a:p>
            <a:fld id="{BBC5BB2E-6FDE-495D-8EF5-A51A950D58E8}" type="slidenum">
              <a:rPr lang="en-US" smtClean="0"/>
              <a:t>3</a:t>
            </a:fld>
            <a:endParaRPr lang="en-US"/>
          </a:p>
        </p:txBody>
      </p:sp>
    </p:spTree>
    <p:extLst>
      <p:ext uri="{BB962C8B-B14F-4D97-AF65-F5344CB8AC3E}">
        <p14:creationId xmlns:p14="http://schemas.microsoft.com/office/powerpoint/2010/main" val="386530967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BC5BB2E-6FDE-495D-8EF5-A51A950D58E8}" type="slidenum">
              <a:rPr lang="en-US" smtClean="0"/>
              <a:t>30</a:t>
            </a:fld>
            <a:endParaRPr lang="en-US"/>
          </a:p>
        </p:txBody>
      </p:sp>
    </p:spTree>
    <p:extLst>
      <p:ext uri="{BB962C8B-B14F-4D97-AF65-F5344CB8AC3E}">
        <p14:creationId xmlns:p14="http://schemas.microsoft.com/office/powerpoint/2010/main" val="364207325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a slightly adjusted</a:t>
            </a:r>
            <a:r>
              <a:rPr lang="en-US" baseline="0" dirty="0" smtClean="0"/>
              <a:t> look at the systems we all know and love, but puts emphasis on </a:t>
            </a:r>
          </a:p>
          <a:p>
            <a:r>
              <a:rPr lang="en-US" baseline="0" dirty="0" smtClean="0"/>
              <a:t>The unfamiliar things in our world that promote sustainability.</a:t>
            </a:r>
          </a:p>
          <a:p>
            <a:endParaRPr lang="en-US" baseline="0" dirty="0" smtClean="0"/>
          </a:p>
          <a:p>
            <a:r>
              <a:rPr lang="en-US" baseline="0" dirty="0" smtClean="0"/>
              <a:t>When one part is ignored, the system teeters, wobbles, collapses and breaks.</a:t>
            </a:r>
          </a:p>
          <a:p>
            <a:endParaRPr lang="en-US" baseline="0" dirty="0" smtClean="0"/>
          </a:p>
          <a:p>
            <a:r>
              <a:rPr lang="en-US" dirty="0" smtClean="0"/>
              <a:t>highlighting the interconnectedness of forest ecosystems, the book offers fascinating insights about the fungal communication highway known as the “wood wide web,” the difficult life lessons learned in tree school, the hard-working natural cleanup crews that recycle dying trees,</a:t>
            </a:r>
            <a:endParaRPr lang="en-US" baseline="0" dirty="0" smtClean="0"/>
          </a:p>
          <a:p>
            <a:r>
              <a:rPr lang="en-US" baseline="0" dirty="0" smtClean="0"/>
              <a:t>Society will not allow the agriculture community to let that happen</a:t>
            </a:r>
          </a:p>
          <a:p>
            <a:r>
              <a:rPr lang="en-US" baseline="0" dirty="0" smtClean="0"/>
              <a:t>Regulation will follow</a:t>
            </a:r>
            <a:endParaRPr lang="en-US" dirty="0"/>
          </a:p>
        </p:txBody>
      </p:sp>
      <p:sp>
        <p:nvSpPr>
          <p:cNvPr id="4" name="Slide Number Placeholder 3"/>
          <p:cNvSpPr>
            <a:spLocks noGrp="1"/>
          </p:cNvSpPr>
          <p:nvPr>
            <p:ph type="sldNum" sz="quarter" idx="10"/>
          </p:nvPr>
        </p:nvSpPr>
        <p:spPr/>
        <p:txBody>
          <a:bodyPr/>
          <a:lstStyle/>
          <a:p>
            <a:fld id="{3344B2F9-AABA-44A6-A903-3A6521F4A24D}" type="slidenum">
              <a:rPr lang="en-US" smtClean="0">
                <a:solidFill>
                  <a:prstClr val="black"/>
                </a:solidFill>
              </a:rPr>
              <a:pPr/>
              <a:t>31</a:t>
            </a:fld>
            <a:endParaRPr lang="en-US">
              <a:solidFill>
                <a:prstClr val="black"/>
              </a:solidFill>
            </a:endParaRPr>
          </a:p>
        </p:txBody>
      </p:sp>
    </p:spTree>
    <p:extLst>
      <p:ext uri="{BB962C8B-B14F-4D97-AF65-F5344CB8AC3E}">
        <p14:creationId xmlns:p14="http://schemas.microsoft.com/office/powerpoint/2010/main" val="158034498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46350" y="876300"/>
            <a:ext cx="4203700" cy="236537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87D045E-AF2A-4AAC-9C24-F99E3A29AC63}" type="slidenum">
              <a:rPr lang="en-US" smtClean="0"/>
              <a:t>32</a:t>
            </a:fld>
            <a:endParaRPr lang="en-US"/>
          </a:p>
        </p:txBody>
      </p:sp>
    </p:spTree>
    <p:extLst>
      <p:ext uri="{BB962C8B-B14F-4D97-AF65-F5344CB8AC3E}">
        <p14:creationId xmlns:p14="http://schemas.microsoft.com/office/powerpoint/2010/main" val="150460297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46350" y="876300"/>
            <a:ext cx="4203700" cy="2365375"/>
          </a:xfrm>
        </p:spPr>
      </p:sp>
      <p:sp>
        <p:nvSpPr>
          <p:cNvPr id="3" name="Notes Placeholder 2"/>
          <p:cNvSpPr>
            <a:spLocks noGrp="1"/>
          </p:cNvSpPr>
          <p:nvPr>
            <p:ph type="body" idx="1"/>
          </p:nvPr>
        </p:nvSpPr>
        <p:spPr/>
        <p:txBody>
          <a:bodyPr/>
          <a:lstStyle/>
          <a:p>
            <a:r>
              <a:rPr lang="en-US" dirty="0" err="1" smtClean="0"/>
              <a:t>Ptsd</a:t>
            </a:r>
            <a:r>
              <a:rPr lang="en-US" dirty="0" smtClean="0"/>
              <a:t>,</a:t>
            </a:r>
            <a:r>
              <a:rPr lang="en-US" baseline="0" dirty="0" smtClean="0"/>
              <a:t> and borderline personality disorder are rampant.</a:t>
            </a:r>
          </a:p>
          <a:p>
            <a:pPr fontAlgn="ctr"/>
            <a:r>
              <a:rPr lang="en-US" dirty="0" smtClean="0"/>
              <a:t>This is a sidebar about the mental health issues in rural Iowa – </a:t>
            </a:r>
            <a:r>
              <a:rPr lang="en-US" dirty="0" err="1" smtClean="0"/>
              <a:t>ptsd</a:t>
            </a:r>
            <a:r>
              <a:rPr lang="en-US" dirty="0" smtClean="0"/>
              <a:t>, </a:t>
            </a:r>
            <a:r>
              <a:rPr lang="en-US" dirty="0" err="1" smtClean="0"/>
              <a:t>bPD</a:t>
            </a:r>
            <a:r>
              <a:rPr lang="en-US" dirty="0" smtClean="0"/>
              <a:t>,</a:t>
            </a:r>
            <a:r>
              <a:rPr lang="en-US" baseline="0" dirty="0" smtClean="0"/>
              <a:t> </a:t>
            </a:r>
            <a:r>
              <a:rPr lang="en-US" baseline="0" dirty="0" err="1" smtClean="0"/>
              <a:t>opiods</a:t>
            </a:r>
            <a:r>
              <a:rPr lang="en-US" baseline="0" dirty="0" smtClean="0"/>
              <a:t>, obesity,</a:t>
            </a:r>
          </a:p>
          <a:p>
            <a:r>
              <a:rPr lang="en-US" sz="1350" dirty="0" smtClean="0"/>
              <a:t>Chaos -</a:t>
            </a:r>
            <a:r>
              <a:rPr lang="en-US" sz="1350" dirty="0" smtClean="0">
                <a:sym typeface="Wingdings" panose="05000000000000000000" pitchFamily="2" charset="2"/>
              </a:rPr>
              <a:t> PTSD - BPD</a:t>
            </a:r>
            <a:endParaRPr lang="en-US" sz="1350" dirty="0" smtClean="0"/>
          </a:p>
          <a:p>
            <a:pPr fontAlgn="ctr"/>
            <a:r>
              <a:rPr lang="en-US" sz="1350" dirty="0" smtClean="0"/>
              <a:t>Uncertainty about the future</a:t>
            </a:r>
          </a:p>
          <a:p>
            <a:pPr fontAlgn="ctr"/>
            <a:r>
              <a:rPr lang="en-US" sz="1350" dirty="0" smtClean="0"/>
              <a:t>Anxiety</a:t>
            </a:r>
          </a:p>
          <a:p>
            <a:pPr lvl="1" fontAlgn="ctr"/>
            <a:r>
              <a:rPr lang="en-US" sz="1350" dirty="0" smtClean="0"/>
              <a:t>Children will not succeed</a:t>
            </a:r>
          </a:p>
          <a:p>
            <a:pPr lvl="1" fontAlgn="ctr"/>
            <a:r>
              <a:rPr lang="en-US" sz="1350" dirty="0" smtClean="0"/>
              <a:t>Money will be insufficient</a:t>
            </a:r>
          </a:p>
          <a:p>
            <a:pPr lvl="1" fontAlgn="ctr"/>
            <a:r>
              <a:rPr lang="en-US" sz="1350" dirty="0" smtClean="0"/>
              <a:t>Time is our enemy</a:t>
            </a:r>
          </a:p>
          <a:p>
            <a:pPr lvl="1" fontAlgn="ctr"/>
            <a:r>
              <a:rPr lang="en-US" sz="1350" dirty="0" smtClean="0"/>
              <a:t>Jobs are fleeting, unstable</a:t>
            </a:r>
          </a:p>
          <a:p>
            <a:pPr lvl="1" fontAlgn="ctr"/>
            <a:r>
              <a:rPr lang="en-US" sz="1350" dirty="0" smtClean="0"/>
              <a:t>Loss of locus of control</a:t>
            </a:r>
          </a:p>
          <a:p>
            <a:pPr lvl="1" fontAlgn="ctr"/>
            <a:r>
              <a:rPr lang="en-US" sz="1350" dirty="0" smtClean="0"/>
              <a:t>Cycle of anxiety</a:t>
            </a:r>
          </a:p>
          <a:p>
            <a:pPr lvl="2" fontAlgn="ctr"/>
            <a:r>
              <a:rPr lang="en-US" sz="1350" dirty="0" smtClean="0"/>
              <a:t>Depression</a:t>
            </a:r>
          </a:p>
          <a:p>
            <a:pPr lvl="2" fontAlgn="ctr"/>
            <a:r>
              <a:rPr lang="en-US" sz="1350" dirty="0" smtClean="0"/>
              <a:t>Hopelessness</a:t>
            </a:r>
          </a:p>
          <a:p>
            <a:pPr lvl="2" fontAlgn="ctr"/>
            <a:r>
              <a:rPr lang="en-US" sz="1350" dirty="0" smtClean="0"/>
              <a:t>worthlessness</a:t>
            </a:r>
          </a:p>
          <a:p>
            <a:pPr lvl="2" fontAlgn="ctr"/>
            <a:r>
              <a:rPr lang="en-US" sz="1350" dirty="0" smtClean="0"/>
              <a:t>Helplessness</a:t>
            </a:r>
          </a:p>
          <a:p>
            <a:pPr lvl="2" fontAlgn="ctr"/>
            <a:r>
              <a:rPr lang="en-US" sz="1350" dirty="0" smtClean="0"/>
              <a:t>Resignation</a:t>
            </a:r>
          </a:p>
          <a:p>
            <a:pPr lvl="3" fontAlgn="ctr"/>
            <a:r>
              <a:rPr lang="en-US" sz="1350" dirty="0" smtClean="0"/>
              <a:t>Woe is me</a:t>
            </a:r>
          </a:p>
          <a:p>
            <a:pPr lvl="3" fontAlgn="ctr"/>
            <a:r>
              <a:rPr lang="en-US" sz="1350" dirty="0" smtClean="0"/>
              <a:t>Why try</a:t>
            </a:r>
          </a:p>
          <a:p>
            <a:pPr lvl="3" fontAlgn="ctr"/>
            <a:r>
              <a:rPr lang="en-US" sz="1350" dirty="0" smtClean="0"/>
              <a:t>Deck Stacked against me</a:t>
            </a:r>
          </a:p>
          <a:p>
            <a:pPr lvl="3" fontAlgn="ctr"/>
            <a:r>
              <a:rPr lang="en-US" sz="1350" dirty="0" smtClean="0"/>
              <a:t>I'll just give up</a:t>
            </a:r>
          </a:p>
          <a:p>
            <a:pPr lvl="3" fontAlgn="ctr"/>
            <a:r>
              <a:rPr lang="en-US" sz="1350" dirty="0" smtClean="0"/>
              <a:t>Fixation on past failures</a:t>
            </a:r>
          </a:p>
          <a:p>
            <a:pPr fontAlgn="ctr"/>
            <a:r>
              <a:rPr lang="en-US" baseline="0" dirty="0" smtClean="0"/>
              <a:t> </a:t>
            </a:r>
            <a:endParaRPr lang="en-US" dirty="0" smtClean="0"/>
          </a:p>
          <a:p>
            <a:pPr fontAlgn="ctr"/>
            <a:endParaRPr lang="en-US" dirty="0" smtClean="0"/>
          </a:p>
          <a:p>
            <a:pPr fontAlgn="ctr"/>
            <a:r>
              <a:rPr lang="en-US" dirty="0" smtClean="0"/>
              <a:t>Fear</a:t>
            </a:r>
          </a:p>
          <a:p>
            <a:pPr lvl="1" fontAlgn="ctr"/>
            <a:r>
              <a:rPr lang="en-US" dirty="0" smtClean="0"/>
              <a:t>Rejection by society</a:t>
            </a:r>
          </a:p>
          <a:p>
            <a:pPr lvl="1" fontAlgn="ctr"/>
            <a:r>
              <a:rPr lang="en-US" dirty="0" smtClean="0"/>
              <a:t>Separation from family</a:t>
            </a:r>
          </a:p>
          <a:p>
            <a:pPr lvl="1" fontAlgn="ctr"/>
            <a:r>
              <a:rPr lang="en-US" dirty="0" smtClean="0"/>
              <a:t>Abandonment by friends</a:t>
            </a:r>
          </a:p>
          <a:p>
            <a:pPr lvl="1" fontAlgn="ctr"/>
            <a:r>
              <a:rPr lang="en-US" dirty="0" smtClean="0"/>
              <a:t>Suspicion of others</a:t>
            </a:r>
          </a:p>
          <a:p>
            <a:pPr lvl="2" fontAlgn="ctr"/>
            <a:r>
              <a:rPr lang="en-US" dirty="0" smtClean="0"/>
              <a:t>Good - evil - good cycle of outlook on friends</a:t>
            </a:r>
          </a:p>
          <a:p>
            <a:pPr lvl="1" fontAlgn="ctr"/>
            <a:r>
              <a:rPr lang="en-US" dirty="0" smtClean="0"/>
              <a:t>Mood swings with Chaos as norm to be sought</a:t>
            </a:r>
          </a:p>
          <a:p>
            <a:r>
              <a:rPr lang="en-US" dirty="0" smtClean="0"/>
              <a:t> </a:t>
            </a:r>
          </a:p>
          <a:p>
            <a:pPr fontAlgn="ctr"/>
            <a:r>
              <a:rPr lang="en-US" dirty="0" smtClean="0"/>
              <a:t>Hoarding, Selfish - not enough to go around</a:t>
            </a:r>
          </a:p>
          <a:p>
            <a:pPr lvl="1" fontAlgn="ctr"/>
            <a:r>
              <a:rPr lang="en-US" dirty="0" smtClean="0"/>
              <a:t>Increased cravings</a:t>
            </a:r>
          </a:p>
          <a:p>
            <a:pPr lvl="1" fontAlgn="ctr"/>
            <a:r>
              <a:rPr lang="en-US" dirty="0" smtClean="0"/>
              <a:t>Over eating</a:t>
            </a:r>
          </a:p>
          <a:p>
            <a:pPr rtl="0" fontAlgn="ctr"/>
            <a:r>
              <a:rPr lang="en-US" dirty="0"/>
              <a:t>Frenzy, Nervous, Jumpy</a:t>
            </a:r>
          </a:p>
          <a:p>
            <a:pPr lvl="1" rtl="0" fontAlgn="ctr"/>
            <a:r>
              <a:rPr lang="en-US" dirty="0"/>
              <a:t>On edge</a:t>
            </a:r>
          </a:p>
          <a:p>
            <a:pPr lvl="1" rtl="0" fontAlgn="ctr"/>
            <a:r>
              <a:rPr lang="en-US" dirty="0"/>
              <a:t>Volatile</a:t>
            </a:r>
          </a:p>
          <a:p>
            <a:pPr lvl="1" rtl="0" fontAlgn="ctr"/>
            <a:r>
              <a:rPr lang="en-US" dirty="0"/>
              <a:t>Snappy outbursts</a:t>
            </a:r>
          </a:p>
          <a:p>
            <a:pPr lvl="1" rtl="0" fontAlgn="ctr"/>
            <a:r>
              <a:rPr lang="en-US" dirty="0"/>
              <a:t>1/2 cocked in pissed off position, irritable</a:t>
            </a:r>
          </a:p>
          <a:p>
            <a:pPr rtl="0" fontAlgn="ctr"/>
            <a:r>
              <a:rPr lang="en-US" dirty="0"/>
              <a:t>Controlling, dictatorial</a:t>
            </a:r>
          </a:p>
          <a:p>
            <a:pPr rtl="0" fontAlgn="ctr"/>
            <a:r>
              <a:rPr lang="en-US" dirty="0"/>
              <a:t>Seeing everything as a stroke of luck or chance</a:t>
            </a:r>
          </a:p>
          <a:p>
            <a:pPr lvl="1" rtl="0" fontAlgn="ctr"/>
            <a:r>
              <a:rPr lang="en-US" dirty="0"/>
              <a:t>Promotes risk taking and gambling</a:t>
            </a:r>
          </a:p>
          <a:p>
            <a:pPr lvl="1" rtl="0" fontAlgn="ctr"/>
            <a:r>
              <a:rPr lang="en-US" dirty="0"/>
              <a:t>Discounts that chance favors the prepared mind</a:t>
            </a:r>
          </a:p>
          <a:p>
            <a:pPr lvl="1" rtl="0" fontAlgn="ctr"/>
            <a:r>
              <a:rPr lang="en-US" dirty="0"/>
              <a:t>Will substitute/procrastinate to allow for "ship to come in" - seems lazy</a:t>
            </a:r>
          </a:p>
          <a:p>
            <a:pPr lvl="1" fontAlgn="ct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787D045E-AF2A-4AAC-9C24-F99E3A29AC63}" type="slidenum">
              <a:rPr lang="en-US" smtClean="0"/>
              <a:t>33</a:t>
            </a:fld>
            <a:endParaRPr lang="en-US"/>
          </a:p>
        </p:txBody>
      </p:sp>
    </p:spTree>
    <p:extLst>
      <p:ext uri="{BB962C8B-B14F-4D97-AF65-F5344CB8AC3E}">
        <p14:creationId xmlns:p14="http://schemas.microsoft.com/office/powerpoint/2010/main" val="311452349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46350" y="876300"/>
            <a:ext cx="4203700" cy="2365375"/>
          </a:xfrm>
        </p:spPr>
      </p:sp>
      <p:sp>
        <p:nvSpPr>
          <p:cNvPr id="3" name="Notes Placeholder 2"/>
          <p:cNvSpPr>
            <a:spLocks noGrp="1"/>
          </p:cNvSpPr>
          <p:nvPr>
            <p:ph type="body" idx="1"/>
          </p:nvPr>
        </p:nvSpPr>
        <p:spPr/>
        <p:txBody>
          <a:bodyPr/>
          <a:lstStyle/>
          <a:p>
            <a:r>
              <a:rPr lang="en-US" dirty="0" smtClean="0"/>
              <a:t>Many towns and counties in Iowa feel like they are drowning.</a:t>
            </a:r>
          </a:p>
          <a:p>
            <a:endParaRPr lang="en-US" dirty="0" smtClean="0"/>
          </a:p>
          <a:p>
            <a:r>
              <a:rPr lang="en-US" dirty="0" smtClean="0"/>
              <a:t>Should we let them drown?</a:t>
            </a:r>
            <a:r>
              <a:rPr lang="en-US" baseline="0" dirty="0" smtClean="0"/>
              <a:t> Close the school, the post office, making sure the ratio of people paying taxes fits the services that are rendered?</a:t>
            </a:r>
          </a:p>
          <a:p>
            <a:endParaRPr lang="en-US" baseline="0" dirty="0" smtClean="0"/>
          </a:p>
          <a:p>
            <a:r>
              <a:rPr lang="en-US" baseline="0" dirty="0" smtClean="0"/>
              <a:t>Do we allow our rural communities to be the keeper of the poor, the meth and opioid addicts, poor transportation options, no general health care within 30 miles, </a:t>
            </a:r>
            <a:endParaRPr lang="en-US"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787D045E-AF2A-4AAC-9C24-F99E3A29AC63}" type="slidenum">
              <a:rPr lang="en-US" smtClean="0"/>
              <a:t>34</a:t>
            </a:fld>
            <a:endParaRPr lang="en-US"/>
          </a:p>
        </p:txBody>
      </p:sp>
    </p:spTree>
    <p:extLst>
      <p:ext uri="{BB962C8B-B14F-4D97-AF65-F5344CB8AC3E}">
        <p14:creationId xmlns:p14="http://schemas.microsoft.com/office/powerpoint/2010/main" val="80660236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87D045E-AF2A-4AAC-9C24-F99E3A29AC63}" type="slidenum">
              <a:rPr lang="en-US" smtClean="0"/>
              <a:t>35</a:t>
            </a:fld>
            <a:endParaRPr lang="en-US"/>
          </a:p>
        </p:txBody>
      </p:sp>
    </p:spTree>
    <p:extLst>
      <p:ext uri="{BB962C8B-B14F-4D97-AF65-F5344CB8AC3E}">
        <p14:creationId xmlns:p14="http://schemas.microsoft.com/office/powerpoint/2010/main" val="150362185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8345064-9561-4C76-A1A4-8EC6F2A62C86}" type="slidenum">
              <a:rPr lang="en-US" smtClean="0">
                <a:solidFill>
                  <a:prstClr val="black"/>
                </a:solidFill>
              </a:rPr>
              <a:pPr/>
              <a:t>36</a:t>
            </a:fld>
            <a:endParaRPr lang="en-US">
              <a:solidFill>
                <a:prstClr val="black"/>
              </a:solidFill>
            </a:endParaRPr>
          </a:p>
        </p:txBody>
      </p:sp>
    </p:spTree>
    <p:extLst>
      <p:ext uri="{BB962C8B-B14F-4D97-AF65-F5344CB8AC3E}">
        <p14:creationId xmlns:p14="http://schemas.microsoft.com/office/powerpoint/2010/main" val="249871148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46350" y="876300"/>
            <a:ext cx="4203700" cy="2365375"/>
          </a:xfrm>
        </p:spPr>
      </p:sp>
      <p:sp>
        <p:nvSpPr>
          <p:cNvPr id="3" name="Notes Placeholder 2"/>
          <p:cNvSpPr>
            <a:spLocks noGrp="1"/>
          </p:cNvSpPr>
          <p:nvPr>
            <p:ph type="body" idx="1"/>
          </p:nvPr>
        </p:nvSpPr>
        <p:spPr/>
        <p:txBody>
          <a:bodyPr/>
          <a:lstStyle/>
          <a:p>
            <a:r>
              <a:rPr lang="en-US" dirty="0" smtClean="0"/>
              <a:t>What is the top capacity for windmills in Iowa? How many can we handle? Transmission?</a:t>
            </a:r>
          </a:p>
          <a:p>
            <a:endParaRPr lang="en-US" dirty="0"/>
          </a:p>
        </p:txBody>
      </p:sp>
      <p:sp>
        <p:nvSpPr>
          <p:cNvPr id="4" name="Slide Number Placeholder 3"/>
          <p:cNvSpPr>
            <a:spLocks noGrp="1"/>
          </p:cNvSpPr>
          <p:nvPr>
            <p:ph type="sldNum" sz="quarter" idx="10"/>
          </p:nvPr>
        </p:nvSpPr>
        <p:spPr/>
        <p:txBody>
          <a:bodyPr/>
          <a:lstStyle/>
          <a:p>
            <a:fld id="{787D045E-AF2A-4AAC-9C24-F99E3A29AC63}" type="slidenum">
              <a:rPr lang="en-US" smtClean="0"/>
              <a:t>37</a:t>
            </a:fld>
            <a:endParaRPr lang="en-US"/>
          </a:p>
        </p:txBody>
      </p:sp>
    </p:spTree>
    <p:extLst>
      <p:ext uri="{BB962C8B-B14F-4D97-AF65-F5344CB8AC3E}">
        <p14:creationId xmlns:p14="http://schemas.microsoft.com/office/powerpoint/2010/main" val="9675687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8345064-9561-4C76-A1A4-8EC6F2A62C86}" type="slidenum">
              <a:rPr lang="en-US" smtClean="0">
                <a:solidFill>
                  <a:prstClr val="black"/>
                </a:solidFill>
              </a:rPr>
              <a:pPr/>
              <a:t>38</a:t>
            </a:fld>
            <a:endParaRPr lang="en-US">
              <a:solidFill>
                <a:prstClr val="black"/>
              </a:solidFill>
            </a:endParaRPr>
          </a:p>
        </p:txBody>
      </p:sp>
    </p:spTree>
    <p:extLst>
      <p:ext uri="{BB962C8B-B14F-4D97-AF65-F5344CB8AC3E}">
        <p14:creationId xmlns:p14="http://schemas.microsoft.com/office/powerpoint/2010/main" val="387894043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8345064-9561-4C76-A1A4-8EC6F2A62C86}" type="slidenum">
              <a:rPr lang="en-US" smtClean="0">
                <a:solidFill>
                  <a:prstClr val="black"/>
                </a:solidFill>
              </a:rPr>
              <a:pPr/>
              <a:t>39</a:t>
            </a:fld>
            <a:endParaRPr lang="en-US">
              <a:solidFill>
                <a:prstClr val="black"/>
              </a:solidFill>
            </a:endParaRPr>
          </a:p>
        </p:txBody>
      </p:sp>
    </p:spTree>
    <p:extLst>
      <p:ext uri="{BB962C8B-B14F-4D97-AF65-F5344CB8AC3E}">
        <p14:creationId xmlns:p14="http://schemas.microsoft.com/office/powerpoint/2010/main" val="10126430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46350" y="876300"/>
            <a:ext cx="4203700" cy="2365375"/>
          </a:xfrm>
        </p:spPr>
      </p:sp>
      <p:sp>
        <p:nvSpPr>
          <p:cNvPr id="3" name="Notes Placeholder 2"/>
          <p:cNvSpPr>
            <a:spLocks noGrp="1"/>
          </p:cNvSpPr>
          <p:nvPr>
            <p:ph type="body" idx="1"/>
          </p:nvPr>
        </p:nvSpPr>
        <p:spPr/>
        <p:txBody>
          <a:bodyPr/>
          <a:lstStyle/>
          <a:p>
            <a:r>
              <a:rPr lang="en-US" dirty="0" smtClean="0"/>
              <a:t>Iowa is a land of farms because of its fertile topsoil known as “the black gold of Iowa.” All soils are not the same. In fact, Iowa has 479 different soil types.</a:t>
            </a:r>
          </a:p>
          <a:p>
            <a:endParaRPr lang="en-US" dirty="0" smtClean="0"/>
          </a:p>
          <a:p>
            <a:r>
              <a:rPr lang="en-US" dirty="0" smtClean="0"/>
              <a:t>Different plants help create different types of topsoil. Prairie grasses and flowers grow close to each other and have extensive, fibrous root systems. These roots help break up rocks and hold soil in place. The roots of most prairie plants are fibrous. This means they branch out many times from the base of the plant and keep branching out as they spread in to the soil. This massive network of fine roots serves the plant well, by being able to absorb even the smallest amount of rainfall. </a:t>
            </a:r>
          </a:p>
          <a:p>
            <a:endParaRPr lang="en-US" dirty="0" smtClean="0"/>
          </a:p>
          <a:p>
            <a:r>
              <a:rPr lang="en-US" dirty="0" smtClean="0"/>
              <a:t>Iowa’s rich soil developed under prairie plants and was held tightly by them. When prairie plants die, their decomposition returns nutrients to the soil, creating a rich, black silty soil.</a:t>
            </a:r>
          </a:p>
          <a:p>
            <a:endParaRPr lang="en-US" dirty="0" smtClean="0"/>
          </a:p>
          <a:p>
            <a:r>
              <a:rPr lang="en-US" dirty="0" smtClean="0"/>
              <a:t>When Iowa land was first plowed, the settlers found 14 to 16 inches of topsoil. By 2000 the average was six to eight inches. When the prairie plants were plowed under, the soil was to exposed and vulnerable to erosion. Soil erosion is the process of removing soil materials from their original sites by water or wind. Hard  rains that wash across bare soil move Iowa’s black gold into gullies and streams. During dry weather winds can carry loose soil across the countryside. If nothing is done to stop the erosion, the rest of Iowa’s topsoil could be gone in the next 100 to 150 years.</a:t>
            </a:r>
          </a:p>
          <a:p>
            <a:endParaRPr lang="en-US" dirty="0"/>
          </a:p>
        </p:txBody>
      </p:sp>
      <p:sp>
        <p:nvSpPr>
          <p:cNvPr id="4" name="Slide Number Placeholder 3"/>
          <p:cNvSpPr>
            <a:spLocks noGrp="1"/>
          </p:cNvSpPr>
          <p:nvPr>
            <p:ph type="sldNum" sz="quarter" idx="10"/>
          </p:nvPr>
        </p:nvSpPr>
        <p:spPr/>
        <p:txBody>
          <a:bodyPr/>
          <a:lstStyle/>
          <a:p>
            <a:fld id="{6306D4F1-D709-46F9-9473-E91A6654CD46}" type="slidenum">
              <a:rPr lang="en-US" smtClean="0"/>
              <a:t>4</a:t>
            </a:fld>
            <a:endParaRPr lang="en-US"/>
          </a:p>
        </p:txBody>
      </p:sp>
    </p:spTree>
    <p:extLst>
      <p:ext uri="{BB962C8B-B14F-4D97-AF65-F5344CB8AC3E}">
        <p14:creationId xmlns:p14="http://schemas.microsoft.com/office/powerpoint/2010/main" val="203774679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46350" y="876300"/>
            <a:ext cx="4203700" cy="2365375"/>
          </a:xfrm>
        </p:spPr>
      </p:sp>
      <p:sp>
        <p:nvSpPr>
          <p:cNvPr id="3" name="Notes Placeholder 2"/>
          <p:cNvSpPr>
            <a:spLocks noGrp="1"/>
          </p:cNvSpPr>
          <p:nvPr>
            <p:ph type="body" idx="1"/>
          </p:nvPr>
        </p:nvSpPr>
        <p:spPr/>
        <p:txBody>
          <a:bodyPr/>
          <a:lstStyle/>
          <a:p>
            <a:r>
              <a:rPr lang="en-US" dirty="0" smtClean="0"/>
              <a:t>Sir Thomas More’s Utopia describes a society where there</a:t>
            </a:r>
            <a:r>
              <a:rPr lang="en-US" baseline="0" dirty="0" smtClean="0"/>
              <a:t> are no markets, payments for grain, and excess is freely given to those in need.</a:t>
            </a:r>
          </a:p>
          <a:p>
            <a:r>
              <a:rPr lang="en-US" baseline="0" dirty="0" smtClean="0"/>
              <a:t>With various programs of re-distribution in the US, from faith based pantries, to Iowa Food Bank systems, to corporate and industry contributions to food deserts, to PL 480 surplus food exports, to Supplemental Nutrition Assistance Program (SNAP) and Women, Infants and Children (WIC) programs, we are effectively using the government to re-distribute the excess. It has its detractors, inefficiencies, and cultural issues. And, of course, there is the tendency for the agricultural sector to practice massive confirmational bias. Deriding “welfare queens” while collecting crop insurance and direct payment subsidies for their operations is perplexing. Especially when SNAP and WIC are buying their products. We are living in More’s Utopia, and hate it.</a:t>
            </a:r>
            <a:endParaRPr lang="en-US" dirty="0" smtClean="0"/>
          </a:p>
          <a:p>
            <a:endParaRPr lang="en-US" dirty="0"/>
          </a:p>
        </p:txBody>
      </p:sp>
      <p:sp>
        <p:nvSpPr>
          <p:cNvPr id="4" name="Slide Number Placeholder 3"/>
          <p:cNvSpPr>
            <a:spLocks noGrp="1"/>
          </p:cNvSpPr>
          <p:nvPr>
            <p:ph type="sldNum" sz="quarter" idx="10"/>
          </p:nvPr>
        </p:nvSpPr>
        <p:spPr/>
        <p:txBody>
          <a:bodyPr/>
          <a:lstStyle/>
          <a:p>
            <a:fld id="{787D045E-AF2A-4AAC-9C24-F99E3A29AC63}" type="slidenum">
              <a:rPr lang="en-US" smtClean="0"/>
              <a:t>40</a:t>
            </a:fld>
            <a:endParaRPr lang="en-US"/>
          </a:p>
        </p:txBody>
      </p:sp>
    </p:spTree>
    <p:extLst>
      <p:ext uri="{BB962C8B-B14F-4D97-AF65-F5344CB8AC3E}">
        <p14:creationId xmlns:p14="http://schemas.microsoft.com/office/powerpoint/2010/main" val="357127981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46350" y="876300"/>
            <a:ext cx="4203700" cy="236537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D16AF28-6423-40D1-8AA6-8D9BB172437B}" type="slidenum">
              <a:rPr lang="en-US" smtClean="0"/>
              <a:t>41</a:t>
            </a:fld>
            <a:endParaRPr lang="en-US"/>
          </a:p>
        </p:txBody>
      </p:sp>
    </p:spTree>
    <p:extLst>
      <p:ext uri="{BB962C8B-B14F-4D97-AF65-F5344CB8AC3E}">
        <p14:creationId xmlns:p14="http://schemas.microsoft.com/office/powerpoint/2010/main" val="377676114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46350" y="876300"/>
            <a:ext cx="4203700" cy="23653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4DAEDFC-CE43-4DFF-9FA4-92DEA05D2960}" type="slidenum">
              <a:rPr lang="en-US" smtClean="0"/>
              <a:t>42</a:t>
            </a:fld>
            <a:endParaRPr lang="en-US"/>
          </a:p>
        </p:txBody>
      </p:sp>
    </p:spTree>
    <p:extLst>
      <p:ext uri="{BB962C8B-B14F-4D97-AF65-F5344CB8AC3E}">
        <p14:creationId xmlns:p14="http://schemas.microsoft.com/office/powerpoint/2010/main" val="312153216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8345064-9561-4C76-A1A4-8EC6F2A62C86}" type="slidenum">
              <a:rPr lang="en-US" smtClean="0">
                <a:solidFill>
                  <a:prstClr val="black"/>
                </a:solidFill>
              </a:rPr>
              <a:pPr/>
              <a:t>43</a:t>
            </a:fld>
            <a:endParaRPr lang="en-US">
              <a:solidFill>
                <a:prstClr val="black"/>
              </a:solidFill>
            </a:endParaRPr>
          </a:p>
        </p:txBody>
      </p:sp>
    </p:spTree>
    <p:extLst>
      <p:ext uri="{BB962C8B-B14F-4D97-AF65-F5344CB8AC3E}">
        <p14:creationId xmlns:p14="http://schemas.microsoft.com/office/powerpoint/2010/main" val="160614194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46350" y="876300"/>
            <a:ext cx="4203700" cy="236537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87D045E-AF2A-4AAC-9C24-F99E3A29AC63}" type="slidenum">
              <a:rPr lang="en-US" smtClean="0"/>
              <a:t>44</a:t>
            </a:fld>
            <a:endParaRPr lang="en-US"/>
          </a:p>
        </p:txBody>
      </p:sp>
    </p:spTree>
    <p:extLst>
      <p:ext uri="{BB962C8B-B14F-4D97-AF65-F5344CB8AC3E}">
        <p14:creationId xmlns:p14="http://schemas.microsoft.com/office/powerpoint/2010/main" val="64050266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Iowa is not a place where hope goes to die… Iowa is a place where dreams go to thrive.</a:t>
            </a:r>
          </a:p>
          <a:p>
            <a:endParaRPr lang="en-US" dirty="0" smtClean="0"/>
          </a:p>
          <a:p>
            <a:r>
              <a:rPr lang="en-US" dirty="0"/>
              <a:t>Order</a:t>
            </a:r>
          </a:p>
          <a:p>
            <a:pPr rtl="0" fontAlgn="ctr"/>
            <a:r>
              <a:rPr lang="en-US" dirty="0"/>
              <a:t>Certainty about the future</a:t>
            </a:r>
          </a:p>
          <a:p>
            <a:pPr lvl="1" rtl="0" fontAlgn="ctr"/>
            <a:r>
              <a:rPr lang="en-US" dirty="0"/>
              <a:t>Belief in internal locus of control</a:t>
            </a:r>
          </a:p>
          <a:p>
            <a:pPr rtl="0" fontAlgn="ctr"/>
            <a:r>
              <a:rPr lang="en-US" dirty="0"/>
              <a:t>Calmness</a:t>
            </a:r>
          </a:p>
          <a:p>
            <a:pPr lvl="1" rtl="0" fontAlgn="ctr"/>
            <a:r>
              <a:rPr lang="en-US" dirty="0"/>
              <a:t>The children will prosper</a:t>
            </a:r>
          </a:p>
          <a:p>
            <a:pPr lvl="1" rtl="0" fontAlgn="ctr"/>
            <a:r>
              <a:rPr lang="en-US" dirty="0"/>
              <a:t>We will have enough money</a:t>
            </a:r>
          </a:p>
          <a:p>
            <a:pPr lvl="1" rtl="0" fontAlgn="ctr"/>
            <a:r>
              <a:rPr lang="en-US" dirty="0"/>
              <a:t>Things will unfold in due time</a:t>
            </a:r>
          </a:p>
          <a:p>
            <a:pPr lvl="1" rtl="0" fontAlgn="ctr"/>
            <a:r>
              <a:rPr lang="en-US" dirty="0"/>
              <a:t>Confidence in society = job stability</a:t>
            </a:r>
          </a:p>
          <a:p>
            <a:pPr rtl="0" fontAlgn="ctr"/>
            <a:r>
              <a:rPr lang="en-US" dirty="0"/>
              <a:t>Courage, bravery</a:t>
            </a:r>
          </a:p>
          <a:p>
            <a:pPr lvl="1" rtl="0" fontAlgn="ctr"/>
            <a:r>
              <a:rPr lang="en-US" dirty="0"/>
              <a:t>Self-confidence and resilience</a:t>
            </a:r>
          </a:p>
          <a:p>
            <a:pPr lvl="1" rtl="0" fontAlgn="ctr"/>
            <a:r>
              <a:rPr lang="en-US" dirty="0"/>
              <a:t>Self-sufficiency, strength that attracts</a:t>
            </a:r>
          </a:p>
          <a:p>
            <a:pPr lvl="1" rtl="0" fontAlgn="ctr"/>
            <a:r>
              <a:rPr lang="en-US" dirty="0"/>
              <a:t>Success breeds camaraderie, trust</a:t>
            </a:r>
          </a:p>
          <a:p>
            <a:pPr lvl="2" rtl="0" fontAlgn="ctr"/>
            <a:r>
              <a:rPr lang="en-US" dirty="0"/>
              <a:t>Virtuous cycle of community building</a:t>
            </a:r>
          </a:p>
          <a:p>
            <a:pPr lvl="1" rtl="0" fontAlgn="ctr"/>
            <a:r>
              <a:rPr lang="en-US" dirty="0"/>
              <a:t>Stable personalities, predictable reactions, stable institutional baseline</a:t>
            </a:r>
          </a:p>
          <a:p>
            <a:pPr rtl="0" fontAlgn="ctr"/>
            <a:r>
              <a:rPr lang="en-US" dirty="0"/>
              <a:t>Charitable, Unselfish - ever expanding pie</a:t>
            </a:r>
          </a:p>
          <a:p>
            <a:r>
              <a:rPr lang="en-US" dirty="0"/>
              <a:t> </a:t>
            </a:r>
          </a:p>
          <a:p>
            <a:pPr rtl="0" fontAlgn="ctr"/>
            <a:r>
              <a:rPr lang="en-US" dirty="0"/>
              <a:t>Peace of mind</a:t>
            </a:r>
          </a:p>
          <a:p>
            <a:pPr lvl="1" rtl="0" fontAlgn="ctr"/>
            <a:r>
              <a:rPr lang="en-US" dirty="0"/>
              <a:t>Prepared for contingencies</a:t>
            </a:r>
          </a:p>
          <a:p>
            <a:pPr lvl="1" rtl="0" fontAlgn="ctr"/>
            <a:r>
              <a:rPr lang="en-US" dirty="0"/>
              <a:t>Hope</a:t>
            </a:r>
          </a:p>
          <a:p>
            <a:pPr lvl="1" rtl="0" fontAlgn="ctr"/>
            <a:r>
              <a:rPr lang="en-US" dirty="0"/>
              <a:t>Calm</a:t>
            </a:r>
          </a:p>
          <a:p>
            <a:pPr lvl="1" rtl="0" fontAlgn="ctr"/>
            <a:r>
              <a:rPr lang="en-US" dirty="0"/>
              <a:t>Empathy for others</a:t>
            </a:r>
          </a:p>
          <a:p>
            <a:r>
              <a:rPr lang="en-US" dirty="0"/>
              <a:t> </a:t>
            </a:r>
          </a:p>
          <a:p>
            <a:pPr rtl="0" fontAlgn="ctr"/>
            <a:r>
              <a:rPr lang="en-US" dirty="0"/>
              <a:t>Open to consensus</a:t>
            </a:r>
          </a:p>
          <a:p>
            <a:pPr rtl="0" fontAlgn="ctr"/>
            <a:r>
              <a:rPr lang="en-US" dirty="0"/>
              <a:t>Systems Thinking - </a:t>
            </a:r>
          </a:p>
          <a:p>
            <a:pPr lvl="1" rtl="0" fontAlgn="ctr"/>
            <a:r>
              <a:rPr lang="en-US" dirty="0"/>
              <a:t>Connected Universe</a:t>
            </a:r>
          </a:p>
          <a:p>
            <a:pPr lvl="1" rtl="0" fontAlgn="ctr"/>
            <a:r>
              <a:rPr lang="en-US" dirty="0"/>
              <a:t>Logical outcomes</a:t>
            </a:r>
          </a:p>
          <a:p>
            <a:pPr rtl="0" fontAlgn="ctr"/>
            <a:r>
              <a:rPr lang="en-US" dirty="0"/>
              <a:t>Resilience </a:t>
            </a:r>
          </a:p>
          <a:p>
            <a:pPr rtl="0" fontAlgn="ctr"/>
            <a:r>
              <a:rPr lang="en-US" dirty="0"/>
              <a:t>Positive Mental Attitude</a:t>
            </a:r>
          </a:p>
          <a:p>
            <a:endParaRPr lang="en-US" dirty="0"/>
          </a:p>
        </p:txBody>
      </p:sp>
      <p:sp>
        <p:nvSpPr>
          <p:cNvPr id="4" name="Slide Number Placeholder 3"/>
          <p:cNvSpPr>
            <a:spLocks noGrp="1"/>
          </p:cNvSpPr>
          <p:nvPr>
            <p:ph type="sldNum" sz="quarter" idx="10"/>
          </p:nvPr>
        </p:nvSpPr>
        <p:spPr/>
        <p:txBody>
          <a:bodyPr/>
          <a:lstStyle/>
          <a:p>
            <a:fld id="{787D045E-AF2A-4AAC-9C24-F99E3A29AC63}" type="slidenum">
              <a:rPr lang="en-US" smtClean="0"/>
              <a:t>45</a:t>
            </a:fld>
            <a:endParaRPr lang="en-US"/>
          </a:p>
        </p:txBody>
      </p:sp>
    </p:spTree>
    <p:extLst>
      <p:ext uri="{BB962C8B-B14F-4D97-AF65-F5344CB8AC3E}">
        <p14:creationId xmlns:p14="http://schemas.microsoft.com/office/powerpoint/2010/main" val="72696361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46350" y="876300"/>
            <a:ext cx="4203700" cy="236537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87D045E-AF2A-4AAC-9C24-F99E3A29AC63}" type="slidenum">
              <a:rPr lang="en-US" smtClean="0"/>
              <a:t>46</a:t>
            </a:fld>
            <a:endParaRPr lang="en-US"/>
          </a:p>
        </p:txBody>
      </p:sp>
    </p:spTree>
    <p:extLst>
      <p:ext uri="{BB962C8B-B14F-4D97-AF65-F5344CB8AC3E}">
        <p14:creationId xmlns:p14="http://schemas.microsoft.com/office/powerpoint/2010/main" val="315954185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Rot="1" noChangeAspect="1" noChangeArrowheads="1" noTextEdit="1"/>
          </p:cNvSpPr>
          <p:nvPr>
            <p:ph type="sldImg"/>
          </p:nvPr>
        </p:nvSpPr>
        <p:spPr>
          <a:ln/>
        </p:spPr>
      </p:sp>
      <p:sp>
        <p:nvSpPr>
          <p:cNvPr id="75779" name="Rectangle 3"/>
          <p:cNvSpPr>
            <a:spLocks noGrp="1" noChangeArrowheads="1"/>
          </p:cNvSpPr>
          <p:nvPr>
            <p:ph type="body" idx="1"/>
          </p:nvPr>
        </p:nvSpPr>
        <p:spPr>
          <a:noFill/>
          <a:ln/>
        </p:spPr>
        <p:txBody>
          <a:bodyPr/>
          <a:lstStyle/>
          <a:p>
            <a:endParaRPr lang="en-US" dirty="0" smtClean="0"/>
          </a:p>
        </p:txBody>
      </p:sp>
      <p:sp>
        <p:nvSpPr>
          <p:cNvPr id="2" name="Date Placeholder 1"/>
          <p:cNvSpPr>
            <a:spLocks noGrp="1"/>
          </p:cNvSpPr>
          <p:nvPr>
            <p:ph type="dt" idx="10"/>
          </p:nvPr>
        </p:nvSpPr>
        <p:spPr/>
        <p:txBody>
          <a:bodyPr/>
          <a:lstStyle/>
          <a:p>
            <a:fld id="{30E719E6-1F3B-4145-9F1E-12F0699B7960}" type="datetime1">
              <a:rPr lang="en-US" smtClean="0">
                <a:solidFill>
                  <a:prstClr val="black"/>
                </a:solidFill>
              </a:rPr>
              <a:pPr/>
              <a:t>9/18/2018</a:t>
            </a:fld>
            <a:endParaRPr lang="en-US">
              <a:solidFill>
                <a:prstClr val="black"/>
              </a:solidFill>
            </a:endParaRPr>
          </a:p>
        </p:txBody>
      </p:sp>
    </p:spTree>
    <p:extLst>
      <p:ext uri="{BB962C8B-B14F-4D97-AF65-F5344CB8AC3E}">
        <p14:creationId xmlns:p14="http://schemas.microsoft.com/office/powerpoint/2010/main" val="38030195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BC5BB2E-6FDE-495D-8EF5-A51A950D58E8}" type="slidenum">
              <a:rPr lang="en-US" smtClean="0"/>
              <a:t>5</a:t>
            </a:fld>
            <a:endParaRPr lang="en-US"/>
          </a:p>
        </p:txBody>
      </p:sp>
    </p:spTree>
    <p:extLst>
      <p:ext uri="{BB962C8B-B14F-4D97-AF65-F5344CB8AC3E}">
        <p14:creationId xmlns:p14="http://schemas.microsoft.com/office/powerpoint/2010/main" val="40592116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BC5BB2E-6FDE-495D-8EF5-A51A950D58E8}" type="slidenum">
              <a:rPr lang="en-US" smtClean="0"/>
              <a:t>6</a:t>
            </a:fld>
            <a:endParaRPr lang="en-US"/>
          </a:p>
        </p:txBody>
      </p:sp>
    </p:spTree>
    <p:extLst>
      <p:ext uri="{BB962C8B-B14F-4D97-AF65-F5344CB8AC3E}">
        <p14:creationId xmlns:p14="http://schemas.microsoft.com/office/powerpoint/2010/main" val="34302678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74 million years</a:t>
            </a:r>
            <a:r>
              <a:rPr lang="en-US" baseline="0" dirty="0" smtClean="0"/>
              <a:t> ago</a:t>
            </a:r>
            <a:endParaRPr lang="en-US" dirty="0"/>
          </a:p>
        </p:txBody>
      </p:sp>
      <p:sp>
        <p:nvSpPr>
          <p:cNvPr id="4" name="Slide Number Placeholder 3"/>
          <p:cNvSpPr>
            <a:spLocks noGrp="1"/>
          </p:cNvSpPr>
          <p:nvPr>
            <p:ph type="sldNum" sz="quarter" idx="10"/>
          </p:nvPr>
        </p:nvSpPr>
        <p:spPr/>
        <p:txBody>
          <a:bodyPr/>
          <a:lstStyle/>
          <a:p>
            <a:fld id="{BBC5BB2E-6FDE-495D-8EF5-A51A950D58E8}" type="slidenum">
              <a:rPr lang="en-US" smtClean="0"/>
              <a:t>7</a:t>
            </a:fld>
            <a:endParaRPr lang="en-US"/>
          </a:p>
        </p:txBody>
      </p:sp>
    </p:spTree>
    <p:extLst>
      <p:ext uri="{BB962C8B-B14F-4D97-AF65-F5344CB8AC3E}">
        <p14:creationId xmlns:p14="http://schemas.microsoft.com/office/powerpoint/2010/main" val="27450164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2 million years ago, the glaciers showed up, and left around 12,000 years ago.</a:t>
            </a:r>
          </a:p>
          <a:p>
            <a:r>
              <a:rPr lang="en-US" dirty="0" smtClean="0"/>
              <a:t>Long time no sea.</a:t>
            </a:r>
            <a:endParaRPr lang="en-US" dirty="0"/>
          </a:p>
        </p:txBody>
      </p:sp>
      <p:sp>
        <p:nvSpPr>
          <p:cNvPr id="4" name="Slide Number Placeholder 3"/>
          <p:cNvSpPr>
            <a:spLocks noGrp="1"/>
          </p:cNvSpPr>
          <p:nvPr>
            <p:ph type="sldNum" sz="quarter" idx="10"/>
          </p:nvPr>
        </p:nvSpPr>
        <p:spPr/>
        <p:txBody>
          <a:bodyPr/>
          <a:lstStyle/>
          <a:p>
            <a:fld id="{BBC5BB2E-6FDE-495D-8EF5-A51A950D58E8}" type="slidenum">
              <a:rPr lang="en-US" smtClean="0"/>
              <a:t>8</a:t>
            </a:fld>
            <a:endParaRPr lang="en-US"/>
          </a:p>
        </p:txBody>
      </p:sp>
    </p:spTree>
    <p:extLst>
      <p:ext uri="{BB962C8B-B14F-4D97-AF65-F5344CB8AC3E}">
        <p14:creationId xmlns:p14="http://schemas.microsoft.com/office/powerpoint/2010/main" val="25230388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coincidence of 300 million years of activity has produced the most biologically productive, photosynthetically</a:t>
            </a:r>
            <a:r>
              <a:rPr lang="en-US" baseline="0" dirty="0" smtClean="0"/>
              <a:t> active location in the world.</a:t>
            </a:r>
            <a:endParaRPr lang="en-US" dirty="0"/>
          </a:p>
        </p:txBody>
      </p:sp>
      <p:sp>
        <p:nvSpPr>
          <p:cNvPr id="4" name="Slide Number Placeholder 3"/>
          <p:cNvSpPr>
            <a:spLocks noGrp="1"/>
          </p:cNvSpPr>
          <p:nvPr>
            <p:ph type="sldNum" sz="quarter" idx="10"/>
          </p:nvPr>
        </p:nvSpPr>
        <p:spPr/>
        <p:txBody>
          <a:bodyPr/>
          <a:lstStyle/>
          <a:p>
            <a:fld id="{BBC5BB2E-6FDE-495D-8EF5-A51A950D58E8}" type="slidenum">
              <a:rPr lang="en-US" smtClean="0"/>
              <a:t>9</a:t>
            </a:fld>
            <a:endParaRPr lang="en-US"/>
          </a:p>
        </p:txBody>
      </p:sp>
    </p:spTree>
    <p:extLst>
      <p:ext uri="{BB962C8B-B14F-4D97-AF65-F5344CB8AC3E}">
        <p14:creationId xmlns:p14="http://schemas.microsoft.com/office/powerpoint/2010/main" val="20641146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r>
              <a:rPr lang="en-US" smtClean="0">
                <a:solidFill>
                  <a:prstClr val="black">
                    <a:tint val="75000"/>
                  </a:prstClr>
                </a:solidFill>
              </a:rPr>
              <a:t>September 19, 2018 anno Domini</a:t>
            </a:r>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SOIL, Drake Ag Law 2018</a:t>
            </a:r>
            <a:endParaRPr lang="en-US" dirty="0">
              <a:solidFill>
                <a:prstClr val="black">
                  <a:tint val="75000"/>
                </a:prstClr>
              </a:solidFill>
            </a:endParaRPr>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4410986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r>
              <a:rPr lang="en-US" smtClean="0">
                <a:solidFill>
                  <a:prstClr val="black">
                    <a:tint val="75000"/>
                  </a:prstClr>
                </a:solidFill>
              </a:rPr>
              <a:t>September 19, 2018 anno Domini</a:t>
            </a:r>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SOIL, Drake Ag Law 2018</a:t>
            </a:r>
            <a:endParaRPr lang="en-US" dirty="0">
              <a:solidFill>
                <a:prstClr val="black">
                  <a:tint val="75000"/>
                </a:prstClr>
              </a:solidFill>
            </a:endParaRPr>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42903353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smtClean="0"/>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r>
              <a:rPr lang="en-US" smtClean="0">
                <a:solidFill>
                  <a:prstClr val="black">
                    <a:tint val="75000"/>
                  </a:prstClr>
                </a:solidFill>
              </a:rPr>
              <a:t>September 19, 2018 anno Domini</a:t>
            </a:r>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SOIL, Drake Ag Law 2018</a:t>
            </a:r>
            <a:endParaRPr lang="en-US" dirty="0">
              <a:solidFill>
                <a:prstClr val="black">
                  <a:tint val="75000"/>
                </a:prstClr>
              </a:solidFill>
            </a:endParaRPr>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defTabSz="457200"/>
            <a:r>
              <a:rPr lang="en-US" sz="8000" dirty="0">
                <a:ln w="3175" cmpd="sng">
                  <a:noFill/>
                </a:ln>
                <a:solidFill>
                  <a:srgbClr val="A53010"/>
                </a:solidFill>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defTabSz="457200"/>
            <a:r>
              <a:rPr lang="en-US" sz="8000" dirty="0">
                <a:ln w="3175" cmpd="sng">
                  <a:noFill/>
                </a:ln>
                <a:solidFill>
                  <a:srgbClr val="A53010"/>
                </a:solidFill>
                <a:latin typeface="Arial"/>
              </a:rPr>
              <a:t>”</a:t>
            </a:r>
          </a:p>
        </p:txBody>
      </p:sp>
    </p:spTree>
    <p:extLst>
      <p:ext uri="{BB962C8B-B14F-4D97-AF65-F5344CB8AC3E}">
        <p14:creationId xmlns:p14="http://schemas.microsoft.com/office/powerpoint/2010/main" val="10118982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smtClean="0"/>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Click to edit Master text styles</a:t>
            </a:r>
          </a:p>
        </p:txBody>
      </p:sp>
      <p:sp>
        <p:nvSpPr>
          <p:cNvPr id="5" name="Date Placeholder 4"/>
          <p:cNvSpPr>
            <a:spLocks noGrp="1"/>
          </p:cNvSpPr>
          <p:nvPr>
            <p:ph type="dt" sz="half" idx="10"/>
          </p:nvPr>
        </p:nvSpPr>
        <p:spPr/>
        <p:txBody>
          <a:bodyPr/>
          <a:lstStyle/>
          <a:p>
            <a:r>
              <a:rPr lang="en-US" smtClean="0">
                <a:solidFill>
                  <a:prstClr val="black">
                    <a:tint val="75000"/>
                  </a:prstClr>
                </a:solidFill>
              </a:rPr>
              <a:t>September 19, 2018 anno Domini</a:t>
            </a:r>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SOIL, Drake Ag Law 2018</a:t>
            </a:r>
            <a:endParaRPr lang="en-US" dirty="0">
              <a:solidFill>
                <a:prstClr val="black">
                  <a:tint val="75000"/>
                </a:prstClr>
              </a:solidFill>
            </a:endParaRPr>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5609522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smtClean="0"/>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Click to edit Master text styles</a:t>
            </a:r>
          </a:p>
        </p:txBody>
      </p:sp>
      <p:sp>
        <p:nvSpPr>
          <p:cNvPr id="5" name="Date Placeholder 4"/>
          <p:cNvSpPr>
            <a:spLocks noGrp="1"/>
          </p:cNvSpPr>
          <p:nvPr>
            <p:ph type="dt" sz="half" idx="10"/>
          </p:nvPr>
        </p:nvSpPr>
        <p:spPr/>
        <p:txBody>
          <a:bodyPr/>
          <a:lstStyle/>
          <a:p>
            <a:r>
              <a:rPr lang="en-US" smtClean="0">
                <a:solidFill>
                  <a:prstClr val="black">
                    <a:tint val="75000"/>
                  </a:prstClr>
                </a:solidFill>
              </a:rPr>
              <a:t>September 19, 2018 anno Domini</a:t>
            </a:r>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SOIL, Drake Ag Law 2018</a:t>
            </a:r>
            <a:endParaRPr lang="en-US" dirty="0">
              <a:solidFill>
                <a:prstClr val="black">
                  <a:tint val="75000"/>
                </a:prstClr>
              </a:solidFill>
            </a:endParaRPr>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defTabSz="457200"/>
            <a:r>
              <a:rPr lang="en-US" sz="8000" dirty="0">
                <a:ln w="3175" cmpd="sng">
                  <a:noFill/>
                </a:ln>
                <a:solidFill>
                  <a:srgbClr val="A53010"/>
                </a:solidFill>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defTabSz="457200"/>
            <a:r>
              <a:rPr lang="en-US" sz="8000" dirty="0">
                <a:ln w="3175" cmpd="sng">
                  <a:noFill/>
                </a:ln>
                <a:solidFill>
                  <a:srgbClr val="A53010"/>
                </a:solidFill>
                <a:latin typeface="Arial"/>
              </a:rPr>
              <a:t>”</a:t>
            </a:r>
          </a:p>
        </p:txBody>
      </p:sp>
    </p:spTree>
    <p:extLst>
      <p:ext uri="{BB962C8B-B14F-4D97-AF65-F5344CB8AC3E}">
        <p14:creationId xmlns:p14="http://schemas.microsoft.com/office/powerpoint/2010/main" val="16967318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smtClean="0"/>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Click to edit Master text styles</a:t>
            </a:r>
          </a:p>
        </p:txBody>
      </p:sp>
      <p:sp>
        <p:nvSpPr>
          <p:cNvPr id="5" name="Date Placeholder 4"/>
          <p:cNvSpPr>
            <a:spLocks noGrp="1"/>
          </p:cNvSpPr>
          <p:nvPr>
            <p:ph type="dt" sz="half" idx="10"/>
          </p:nvPr>
        </p:nvSpPr>
        <p:spPr/>
        <p:txBody>
          <a:bodyPr/>
          <a:lstStyle/>
          <a:p>
            <a:r>
              <a:rPr lang="en-US" smtClean="0">
                <a:solidFill>
                  <a:prstClr val="black">
                    <a:tint val="75000"/>
                  </a:prstClr>
                </a:solidFill>
              </a:rPr>
              <a:t>September 19, 2018 anno Domini</a:t>
            </a:r>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SOIL, Drake Ag Law 2018</a:t>
            </a:r>
            <a:endParaRPr lang="en-US" dirty="0">
              <a:solidFill>
                <a:prstClr val="black">
                  <a:tint val="75000"/>
                </a:prstClr>
              </a:solidFill>
            </a:endParaRPr>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5153545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r>
              <a:rPr lang="en-US" smtClean="0">
                <a:solidFill>
                  <a:prstClr val="black">
                    <a:tint val="75000"/>
                  </a:prstClr>
                </a:solidFill>
              </a:rPr>
              <a:t>September 19, 2018 anno Domini</a:t>
            </a:r>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SOIL, Drake Ag Law 2018</a:t>
            </a:r>
            <a:endParaRPr lang="en-US" dirty="0">
              <a:solidFill>
                <a:prstClr val="black">
                  <a:tint val="75000"/>
                </a:prstClr>
              </a:solidFill>
            </a:endParaRPr>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22410060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r>
              <a:rPr lang="en-US" smtClean="0">
                <a:solidFill>
                  <a:prstClr val="black">
                    <a:tint val="75000"/>
                  </a:prstClr>
                </a:solidFill>
              </a:rPr>
              <a:t>September 19, 2018 anno Domini</a:t>
            </a:r>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SOIL, Drake Ag Law 2018</a:t>
            </a:r>
            <a:endParaRPr lang="en-US" dirty="0">
              <a:solidFill>
                <a:prstClr val="black">
                  <a:tint val="75000"/>
                </a:prstClr>
              </a:solidFill>
            </a:endParaRPr>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52647427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r>
              <a:rPr lang="en-US" smtClean="0">
                <a:solidFill>
                  <a:prstClr val="black">
                    <a:tint val="75000"/>
                  </a:prstClr>
                </a:solidFill>
              </a:rPr>
              <a:t>September 19, 2018 anno Domini</a:t>
            </a:r>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SOIL, Drake Ag Law 2018</a:t>
            </a:r>
            <a:endParaRPr lang="en-US" dirty="0">
              <a:solidFill>
                <a:prstClr val="black">
                  <a:tint val="75000"/>
                </a:prstClr>
              </a:solidFill>
            </a:endParaRPr>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417505882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r>
              <a:rPr lang="en-US" smtClean="0">
                <a:solidFill>
                  <a:prstClr val="black">
                    <a:tint val="75000"/>
                  </a:prstClr>
                </a:solidFill>
              </a:rPr>
              <a:t>September 19, 2018 anno Domini</a:t>
            </a:r>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SOIL, Drake Ag Law 2018</a:t>
            </a:r>
            <a:endParaRPr lang="en-US" dirty="0">
              <a:solidFill>
                <a:prstClr val="black">
                  <a:tint val="75000"/>
                </a:prstClr>
              </a:solidFill>
            </a:endParaRPr>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42135281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r>
              <a:rPr lang="en-US" smtClean="0">
                <a:solidFill>
                  <a:prstClr val="black">
                    <a:tint val="75000"/>
                  </a:prstClr>
                </a:solidFill>
              </a:rPr>
              <a:t>September 19, 2018 anno Domini</a:t>
            </a:r>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SOIL, Drake Ag Law 2018</a:t>
            </a:r>
            <a:endParaRPr lang="en-US" dirty="0">
              <a:solidFill>
                <a:prstClr val="black">
                  <a:tint val="75000"/>
                </a:prstClr>
              </a:solidFill>
            </a:endParaRPr>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5463232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r>
              <a:rPr lang="en-US" smtClean="0">
                <a:solidFill>
                  <a:prstClr val="black">
                    <a:tint val="75000"/>
                  </a:prstClr>
                </a:solidFill>
              </a:rPr>
              <a:t>September 19, 2018 anno Domini</a:t>
            </a:r>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SOIL, Drake Ag Law 2018</a:t>
            </a:r>
            <a:endParaRPr lang="en-US" dirty="0">
              <a:solidFill>
                <a:prstClr val="black">
                  <a:tint val="75000"/>
                </a:prstClr>
              </a:solidFill>
            </a:endParaRPr>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32892321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r>
              <a:rPr lang="en-US" smtClean="0">
                <a:solidFill>
                  <a:prstClr val="black">
                    <a:tint val="75000"/>
                  </a:prstClr>
                </a:solidFill>
              </a:rPr>
              <a:t>September 19, 2018 anno Domini</a:t>
            </a:r>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SOIL, Drake Ag Law 2018</a:t>
            </a:r>
            <a:endParaRPr lang="en-US" dirty="0">
              <a:solidFill>
                <a:prstClr val="black">
                  <a:tint val="75000"/>
                </a:prstClr>
              </a:solidFill>
            </a:endParaRPr>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52943257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r>
              <a:rPr lang="en-US" smtClean="0">
                <a:solidFill>
                  <a:prstClr val="black">
                    <a:tint val="75000"/>
                  </a:prstClr>
                </a:solidFill>
              </a:rPr>
              <a:t>September 19, 2018 anno Domini</a:t>
            </a:r>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r>
              <a:rPr lang="en-US" smtClean="0">
                <a:solidFill>
                  <a:prstClr val="black">
                    <a:tint val="75000"/>
                  </a:prstClr>
                </a:solidFill>
              </a:rPr>
              <a:t>SOIL, Drake Ag Law 2018</a:t>
            </a:r>
            <a:endParaRPr lang="en-US" dirty="0">
              <a:solidFill>
                <a:prstClr val="black">
                  <a:tint val="75000"/>
                </a:prstClr>
              </a:solidFill>
            </a:endParaRPr>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76224833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r>
              <a:rPr lang="en-US" smtClean="0">
                <a:solidFill>
                  <a:prstClr val="black">
                    <a:tint val="75000"/>
                  </a:prstClr>
                </a:solidFill>
              </a:rPr>
              <a:t>September 19, 2018 anno Domini</a:t>
            </a:r>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r>
              <a:rPr lang="en-US" smtClean="0">
                <a:solidFill>
                  <a:prstClr val="black">
                    <a:tint val="75000"/>
                  </a:prstClr>
                </a:solidFill>
              </a:rPr>
              <a:t>SOIL, Drake Ag Law 2018</a:t>
            </a:r>
            <a:endParaRPr lang="en-US" dirty="0">
              <a:solidFill>
                <a:prstClr val="black">
                  <a:tint val="75000"/>
                </a:prstClr>
              </a:solidFill>
            </a:endParaRPr>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15778271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solidFill>
                  <a:prstClr val="black">
                    <a:tint val="75000"/>
                  </a:prstClr>
                </a:solidFill>
              </a:rPr>
              <a:t>September 19, 2018 anno Domini</a:t>
            </a:r>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r>
              <a:rPr lang="en-US" smtClean="0">
                <a:solidFill>
                  <a:prstClr val="black">
                    <a:tint val="75000"/>
                  </a:prstClr>
                </a:solidFill>
              </a:rPr>
              <a:t>SOIL, Drake Ag Law 2018</a:t>
            </a:r>
            <a:endParaRPr lang="en-US" dirty="0">
              <a:solidFill>
                <a:prstClr val="black">
                  <a:tint val="75000"/>
                </a:prstClr>
              </a:solidFill>
            </a:endParaRPr>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84701968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smtClean="0"/>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solidFill>
                  <a:prstClr val="black">
                    <a:tint val="75000"/>
                  </a:prstClr>
                </a:solidFill>
              </a:rPr>
              <a:t>September 19, 2018 anno Domini</a:t>
            </a:r>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SOIL, Drake Ag Law 2018</a:t>
            </a:r>
            <a:endParaRPr lang="en-US" dirty="0">
              <a:solidFill>
                <a:prstClr val="black">
                  <a:tint val="75000"/>
                </a:prstClr>
              </a:solidFill>
            </a:endParaRPr>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49922665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solidFill>
                  <a:prstClr val="black">
                    <a:tint val="75000"/>
                  </a:prstClr>
                </a:solidFill>
              </a:rPr>
              <a:t>September 19, 2018 anno Domini</a:t>
            </a:r>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SOIL, Drake Ag Law 2018</a:t>
            </a:r>
            <a:endParaRPr lang="en-US" dirty="0">
              <a:solidFill>
                <a:prstClr val="black">
                  <a:tint val="75000"/>
                </a:prstClr>
              </a:solidFill>
            </a:endParaRPr>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3553236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r>
              <a:rPr lang="en-US" smtClean="0">
                <a:solidFill>
                  <a:prstClr val="black">
                    <a:tint val="75000"/>
                  </a:prstClr>
                </a:solidFill>
              </a:rPr>
              <a:t>September 19, 2018 anno Domini</a:t>
            </a:r>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SOIL, Drake Ag Law 2018</a:t>
            </a:r>
            <a:endParaRPr lang="en-US" dirty="0">
              <a:solidFill>
                <a:prstClr val="black">
                  <a:tint val="75000"/>
                </a:prstClr>
              </a:solidFill>
            </a:endParaRPr>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16300419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smtClean="0"/>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r>
              <a:rPr lang="en-US" smtClean="0">
                <a:solidFill>
                  <a:prstClr val="black">
                    <a:tint val="75000"/>
                  </a:prstClr>
                </a:solidFill>
              </a:rPr>
              <a:t>September 19, 2018 anno Domini</a:t>
            </a:r>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SOIL, Drake Ag Law 2018</a:t>
            </a:r>
            <a:endParaRPr lang="en-US" dirty="0">
              <a:solidFill>
                <a:prstClr val="black">
                  <a:tint val="75000"/>
                </a:prstClr>
              </a:solidFill>
            </a:endParaRPr>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defTabSz="457200"/>
            <a:r>
              <a:rPr lang="en-US" sz="8000" dirty="0">
                <a:ln w="3175" cmpd="sng">
                  <a:noFill/>
                </a:ln>
                <a:solidFill>
                  <a:srgbClr val="A53010"/>
                </a:solidFill>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defTabSz="457200"/>
            <a:r>
              <a:rPr lang="en-US" sz="8000" dirty="0">
                <a:ln w="3175" cmpd="sng">
                  <a:noFill/>
                </a:ln>
                <a:solidFill>
                  <a:srgbClr val="A53010"/>
                </a:solidFill>
                <a:latin typeface="Arial"/>
              </a:rPr>
              <a:t>”</a:t>
            </a:r>
          </a:p>
        </p:txBody>
      </p:sp>
    </p:spTree>
    <p:extLst>
      <p:ext uri="{BB962C8B-B14F-4D97-AF65-F5344CB8AC3E}">
        <p14:creationId xmlns:p14="http://schemas.microsoft.com/office/powerpoint/2010/main" val="259245757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smtClean="0"/>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Click to edit Master text styles</a:t>
            </a:r>
          </a:p>
        </p:txBody>
      </p:sp>
      <p:sp>
        <p:nvSpPr>
          <p:cNvPr id="5" name="Date Placeholder 4"/>
          <p:cNvSpPr>
            <a:spLocks noGrp="1"/>
          </p:cNvSpPr>
          <p:nvPr>
            <p:ph type="dt" sz="half" idx="10"/>
          </p:nvPr>
        </p:nvSpPr>
        <p:spPr/>
        <p:txBody>
          <a:bodyPr/>
          <a:lstStyle/>
          <a:p>
            <a:r>
              <a:rPr lang="en-US" smtClean="0">
                <a:solidFill>
                  <a:prstClr val="black">
                    <a:tint val="75000"/>
                  </a:prstClr>
                </a:solidFill>
              </a:rPr>
              <a:t>September 19, 2018 anno Domini</a:t>
            </a:r>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SOIL, Drake Ag Law 2018</a:t>
            </a:r>
            <a:endParaRPr lang="en-US" dirty="0">
              <a:solidFill>
                <a:prstClr val="black">
                  <a:tint val="75000"/>
                </a:prstClr>
              </a:solidFill>
            </a:endParaRPr>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47015646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smtClean="0"/>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Click to edit Master text styles</a:t>
            </a:r>
          </a:p>
        </p:txBody>
      </p:sp>
      <p:sp>
        <p:nvSpPr>
          <p:cNvPr id="5" name="Date Placeholder 4"/>
          <p:cNvSpPr>
            <a:spLocks noGrp="1"/>
          </p:cNvSpPr>
          <p:nvPr>
            <p:ph type="dt" sz="half" idx="10"/>
          </p:nvPr>
        </p:nvSpPr>
        <p:spPr/>
        <p:txBody>
          <a:bodyPr/>
          <a:lstStyle/>
          <a:p>
            <a:r>
              <a:rPr lang="en-US" smtClean="0">
                <a:solidFill>
                  <a:prstClr val="black">
                    <a:tint val="75000"/>
                  </a:prstClr>
                </a:solidFill>
              </a:rPr>
              <a:t>September 19, 2018 anno Domini</a:t>
            </a:r>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SOIL, Drake Ag Law 2018</a:t>
            </a:r>
            <a:endParaRPr lang="en-US" dirty="0">
              <a:solidFill>
                <a:prstClr val="black">
                  <a:tint val="75000"/>
                </a:prstClr>
              </a:solidFill>
            </a:endParaRPr>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defTabSz="457200"/>
            <a:r>
              <a:rPr lang="en-US" sz="8000" dirty="0">
                <a:ln w="3175" cmpd="sng">
                  <a:noFill/>
                </a:ln>
                <a:solidFill>
                  <a:srgbClr val="A53010"/>
                </a:solidFill>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defTabSz="457200"/>
            <a:r>
              <a:rPr lang="en-US" sz="8000" dirty="0">
                <a:ln w="3175" cmpd="sng">
                  <a:noFill/>
                </a:ln>
                <a:solidFill>
                  <a:srgbClr val="A53010"/>
                </a:solidFill>
                <a:latin typeface="Arial"/>
              </a:rPr>
              <a:t>”</a:t>
            </a:r>
          </a:p>
        </p:txBody>
      </p:sp>
    </p:spTree>
    <p:extLst>
      <p:ext uri="{BB962C8B-B14F-4D97-AF65-F5344CB8AC3E}">
        <p14:creationId xmlns:p14="http://schemas.microsoft.com/office/powerpoint/2010/main" val="24936917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r>
              <a:rPr lang="en-US" smtClean="0">
                <a:solidFill>
                  <a:prstClr val="black">
                    <a:tint val="75000"/>
                  </a:prstClr>
                </a:solidFill>
              </a:rPr>
              <a:t>September 19, 2018 anno Domini</a:t>
            </a:r>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SOIL, Drake Ag Law 2018</a:t>
            </a:r>
            <a:endParaRPr lang="en-US" dirty="0">
              <a:solidFill>
                <a:prstClr val="black">
                  <a:tint val="75000"/>
                </a:prstClr>
              </a:solidFill>
            </a:endParaRPr>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427183960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smtClean="0"/>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Click to edit Master text styles</a:t>
            </a:r>
          </a:p>
        </p:txBody>
      </p:sp>
      <p:sp>
        <p:nvSpPr>
          <p:cNvPr id="5" name="Date Placeholder 4"/>
          <p:cNvSpPr>
            <a:spLocks noGrp="1"/>
          </p:cNvSpPr>
          <p:nvPr>
            <p:ph type="dt" sz="half" idx="10"/>
          </p:nvPr>
        </p:nvSpPr>
        <p:spPr/>
        <p:txBody>
          <a:bodyPr/>
          <a:lstStyle/>
          <a:p>
            <a:r>
              <a:rPr lang="en-US" smtClean="0">
                <a:solidFill>
                  <a:prstClr val="black">
                    <a:tint val="75000"/>
                  </a:prstClr>
                </a:solidFill>
              </a:rPr>
              <a:t>September 19, 2018 anno Domini</a:t>
            </a:r>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SOIL, Drake Ag Law 2018</a:t>
            </a:r>
            <a:endParaRPr lang="en-US" dirty="0">
              <a:solidFill>
                <a:prstClr val="black">
                  <a:tint val="75000"/>
                </a:prstClr>
              </a:solidFill>
            </a:endParaRPr>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54572782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r>
              <a:rPr lang="en-US" smtClean="0">
                <a:solidFill>
                  <a:prstClr val="black">
                    <a:tint val="75000"/>
                  </a:prstClr>
                </a:solidFill>
              </a:rPr>
              <a:t>September 19, 2018 anno Domini</a:t>
            </a:r>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SOIL, Drake Ag Law 2018</a:t>
            </a:r>
            <a:endParaRPr lang="en-US" dirty="0">
              <a:solidFill>
                <a:prstClr val="black">
                  <a:tint val="75000"/>
                </a:prstClr>
              </a:solidFill>
            </a:endParaRPr>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27845947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r>
              <a:rPr lang="en-US" smtClean="0">
                <a:solidFill>
                  <a:prstClr val="black">
                    <a:tint val="75000"/>
                  </a:prstClr>
                </a:solidFill>
              </a:rPr>
              <a:t>September 19, 2018 anno Domini</a:t>
            </a:r>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SOIL, Drake Ag Law 2018</a:t>
            </a:r>
            <a:endParaRPr lang="en-US" dirty="0">
              <a:solidFill>
                <a:prstClr val="black">
                  <a:tint val="75000"/>
                </a:prstClr>
              </a:solidFill>
            </a:endParaRPr>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38443036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r>
              <a:rPr lang="en-US" smtClean="0">
                <a:solidFill>
                  <a:prstClr val="black">
                    <a:tint val="75000"/>
                  </a:prstClr>
                </a:solidFill>
              </a:rPr>
              <a:t>September 19, 2018 anno Domini</a:t>
            </a:r>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SOIL, Drake Ag Law 2018</a:t>
            </a:r>
            <a:endParaRPr lang="en-US" dirty="0">
              <a:solidFill>
                <a:prstClr val="black">
                  <a:tint val="75000"/>
                </a:prstClr>
              </a:solidFill>
            </a:endParaRPr>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21009356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r>
              <a:rPr lang="en-US" smtClean="0">
                <a:solidFill>
                  <a:prstClr val="black">
                    <a:tint val="75000"/>
                  </a:prstClr>
                </a:solidFill>
              </a:rPr>
              <a:t>September 19, 2018 anno Domini</a:t>
            </a:r>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SOIL, Drake Ag Law 2018</a:t>
            </a:r>
            <a:endParaRPr lang="en-US" dirty="0">
              <a:solidFill>
                <a:prstClr val="black">
                  <a:tint val="75000"/>
                </a:prstClr>
              </a:solidFill>
            </a:endParaRPr>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62972431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r>
              <a:rPr lang="en-US" smtClean="0">
                <a:solidFill>
                  <a:prstClr val="black">
                    <a:tint val="75000"/>
                  </a:prstClr>
                </a:solidFill>
              </a:rPr>
              <a:t>September 19, 2018 anno Domini</a:t>
            </a:r>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SOIL, Drake Ag Law 2018</a:t>
            </a:r>
            <a:endParaRPr lang="en-US" dirty="0">
              <a:solidFill>
                <a:prstClr val="black">
                  <a:tint val="75000"/>
                </a:prstClr>
              </a:solidFill>
            </a:endParaRPr>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20733078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r>
              <a:rPr lang="en-US" smtClean="0">
                <a:solidFill>
                  <a:prstClr val="black">
                    <a:tint val="75000"/>
                  </a:prstClr>
                </a:solidFill>
              </a:rPr>
              <a:t>September 19, 2018 anno Domini</a:t>
            </a:r>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SOIL, Drake Ag Law 2018</a:t>
            </a:r>
            <a:endParaRPr lang="en-US" dirty="0">
              <a:solidFill>
                <a:prstClr val="black">
                  <a:tint val="75000"/>
                </a:prstClr>
              </a:solidFill>
            </a:endParaRPr>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61313786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r>
              <a:rPr lang="en-US" smtClean="0">
                <a:solidFill>
                  <a:prstClr val="black">
                    <a:tint val="75000"/>
                  </a:prstClr>
                </a:solidFill>
              </a:rPr>
              <a:t>September 19, 2018 anno Domini</a:t>
            </a:r>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r>
              <a:rPr lang="en-US" smtClean="0">
                <a:solidFill>
                  <a:prstClr val="black">
                    <a:tint val="75000"/>
                  </a:prstClr>
                </a:solidFill>
              </a:rPr>
              <a:t>SOIL, Drake Ag Law 2018</a:t>
            </a:r>
            <a:endParaRPr lang="en-US" dirty="0">
              <a:solidFill>
                <a:prstClr val="black">
                  <a:tint val="75000"/>
                </a:prstClr>
              </a:solidFill>
            </a:endParaRPr>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64639826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r>
              <a:rPr lang="en-US" smtClean="0">
                <a:solidFill>
                  <a:prstClr val="black">
                    <a:tint val="75000"/>
                  </a:prstClr>
                </a:solidFill>
              </a:rPr>
              <a:t>September 19, 2018 anno Domini</a:t>
            </a:r>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r>
              <a:rPr lang="en-US" smtClean="0">
                <a:solidFill>
                  <a:prstClr val="black">
                    <a:tint val="75000"/>
                  </a:prstClr>
                </a:solidFill>
              </a:rPr>
              <a:t>SOIL, Drake Ag Law 2018</a:t>
            </a:r>
            <a:endParaRPr lang="en-US" dirty="0">
              <a:solidFill>
                <a:prstClr val="black">
                  <a:tint val="75000"/>
                </a:prstClr>
              </a:solidFill>
            </a:endParaRPr>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58560688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solidFill>
                  <a:prstClr val="black">
                    <a:tint val="75000"/>
                  </a:prstClr>
                </a:solidFill>
              </a:rPr>
              <a:t>September 19, 2018 anno Domini</a:t>
            </a:r>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r>
              <a:rPr lang="en-US" smtClean="0">
                <a:solidFill>
                  <a:prstClr val="black">
                    <a:tint val="75000"/>
                  </a:prstClr>
                </a:solidFill>
              </a:rPr>
              <a:t>SOIL, Drake Ag Law 2018</a:t>
            </a:r>
            <a:endParaRPr lang="en-US" dirty="0">
              <a:solidFill>
                <a:prstClr val="black">
                  <a:tint val="75000"/>
                </a:prstClr>
              </a:solidFill>
            </a:endParaRPr>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4315251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r>
              <a:rPr lang="en-US" smtClean="0">
                <a:solidFill>
                  <a:prstClr val="black">
                    <a:tint val="75000"/>
                  </a:prstClr>
                </a:solidFill>
              </a:rPr>
              <a:t>September 19, 2018 anno Domini</a:t>
            </a:r>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SOIL, Drake Ag Law 2018</a:t>
            </a:r>
            <a:endParaRPr lang="en-US" dirty="0">
              <a:solidFill>
                <a:prstClr val="black">
                  <a:tint val="75000"/>
                </a:prstClr>
              </a:solidFill>
            </a:endParaRPr>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92467173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smtClean="0"/>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solidFill>
                  <a:prstClr val="black">
                    <a:tint val="75000"/>
                  </a:prstClr>
                </a:solidFill>
              </a:rPr>
              <a:t>September 19, 2018 anno Domini</a:t>
            </a:r>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SOIL, Drake Ag Law 2018</a:t>
            </a:r>
            <a:endParaRPr lang="en-US" dirty="0">
              <a:solidFill>
                <a:prstClr val="black">
                  <a:tint val="75000"/>
                </a:prstClr>
              </a:solidFill>
            </a:endParaRPr>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87490465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solidFill>
                  <a:prstClr val="black">
                    <a:tint val="75000"/>
                  </a:prstClr>
                </a:solidFill>
              </a:rPr>
              <a:t>September 19, 2018 anno Domini</a:t>
            </a:r>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SOIL, Drake Ag Law 2018</a:t>
            </a:r>
            <a:endParaRPr lang="en-US" dirty="0">
              <a:solidFill>
                <a:prstClr val="black">
                  <a:tint val="75000"/>
                </a:prstClr>
              </a:solidFill>
            </a:endParaRPr>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18912383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r>
              <a:rPr lang="en-US" smtClean="0">
                <a:solidFill>
                  <a:prstClr val="black">
                    <a:tint val="75000"/>
                  </a:prstClr>
                </a:solidFill>
              </a:rPr>
              <a:t>September 19, 2018 anno Domini</a:t>
            </a:r>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SOIL, Drake Ag Law 2018</a:t>
            </a:r>
            <a:endParaRPr lang="en-US" dirty="0">
              <a:solidFill>
                <a:prstClr val="black">
                  <a:tint val="75000"/>
                </a:prstClr>
              </a:solidFill>
            </a:endParaRPr>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78461668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smtClean="0"/>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r>
              <a:rPr lang="en-US" smtClean="0">
                <a:solidFill>
                  <a:prstClr val="black">
                    <a:tint val="75000"/>
                  </a:prstClr>
                </a:solidFill>
              </a:rPr>
              <a:t>September 19, 2018 anno Domini</a:t>
            </a:r>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SOIL, Drake Ag Law 2018</a:t>
            </a:r>
            <a:endParaRPr lang="en-US" dirty="0">
              <a:solidFill>
                <a:prstClr val="black">
                  <a:tint val="75000"/>
                </a:prstClr>
              </a:solidFill>
            </a:endParaRPr>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defTabSz="457200"/>
            <a:r>
              <a:rPr lang="en-US" sz="8000" dirty="0">
                <a:ln w="3175" cmpd="sng">
                  <a:noFill/>
                </a:ln>
                <a:solidFill>
                  <a:srgbClr val="A53010"/>
                </a:solidFill>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defTabSz="457200"/>
            <a:r>
              <a:rPr lang="en-US" sz="8000" dirty="0">
                <a:ln w="3175" cmpd="sng">
                  <a:noFill/>
                </a:ln>
                <a:solidFill>
                  <a:srgbClr val="A53010"/>
                </a:solidFill>
                <a:latin typeface="Arial"/>
              </a:rPr>
              <a:t>”</a:t>
            </a:r>
          </a:p>
        </p:txBody>
      </p:sp>
    </p:spTree>
    <p:extLst>
      <p:ext uri="{BB962C8B-B14F-4D97-AF65-F5344CB8AC3E}">
        <p14:creationId xmlns:p14="http://schemas.microsoft.com/office/powerpoint/2010/main" val="98813490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smtClean="0"/>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Click to edit Master text styles</a:t>
            </a:r>
          </a:p>
        </p:txBody>
      </p:sp>
      <p:sp>
        <p:nvSpPr>
          <p:cNvPr id="5" name="Date Placeholder 4"/>
          <p:cNvSpPr>
            <a:spLocks noGrp="1"/>
          </p:cNvSpPr>
          <p:nvPr>
            <p:ph type="dt" sz="half" idx="10"/>
          </p:nvPr>
        </p:nvSpPr>
        <p:spPr/>
        <p:txBody>
          <a:bodyPr/>
          <a:lstStyle/>
          <a:p>
            <a:r>
              <a:rPr lang="en-US" smtClean="0">
                <a:solidFill>
                  <a:prstClr val="black">
                    <a:tint val="75000"/>
                  </a:prstClr>
                </a:solidFill>
              </a:rPr>
              <a:t>September 19, 2018 anno Domini</a:t>
            </a:r>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SOIL, Drake Ag Law 2018</a:t>
            </a:r>
            <a:endParaRPr lang="en-US" dirty="0">
              <a:solidFill>
                <a:prstClr val="black">
                  <a:tint val="75000"/>
                </a:prstClr>
              </a:solidFill>
            </a:endParaRPr>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86087425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smtClean="0"/>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Click to edit Master text styles</a:t>
            </a:r>
          </a:p>
        </p:txBody>
      </p:sp>
      <p:sp>
        <p:nvSpPr>
          <p:cNvPr id="5" name="Date Placeholder 4"/>
          <p:cNvSpPr>
            <a:spLocks noGrp="1"/>
          </p:cNvSpPr>
          <p:nvPr>
            <p:ph type="dt" sz="half" idx="10"/>
          </p:nvPr>
        </p:nvSpPr>
        <p:spPr/>
        <p:txBody>
          <a:bodyPr/>
          <a:lstStyle/>
          <a:p>
            <a:r>
              <a:rPr lang="en-US" smtClean="0">
                <a:solidFill>
                  <a:prstClr val="black">
                    <a:tint val="75000"/>
                  </a:prstClr>
                </a:solidFill>
              </a:rPr>
              <a:t>September 19, 2018 anno Domini</a:t>
            </a:r>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SOIL, Drake Ag Law 2018</a:t>
            </a:r>
            <a:endParaRPr lang="en-US" dirty="0">
              <a:solidFill>
                <a:prstClr val="black">
                  <a:tint val="75000"/>
                </a:prstClr>
              </a:solidFill>
            </a:endParaRPr>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defTabSz="457200"/>
            <a:r>
              <a:rPr lang="en-US" sz="8000" dirty="0">
                <a:ln w="3175" cmpd="sng">
                  <a:noFill/>
                </a:ln>
                <a:solidFill>
                  <a:srgbClr val="A53010"/>
                </a:solidFill>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defTabSz="457200"/>
            <a:r>
              <a:rPr lang="en-US" sz="8000" dirty="0">
                <a:ln w="3175" cmpd="sng">
                  <a:noFill/>
                </a:ln>
                <a:solidFill>
                  <a:srgbClr val="A53010"/>
                </a:solidFill>
                <a:latin typeface="Arial"/>
              </a:rPr>
              <a:t>”</a:t>
            </a:r>
          </a:p>
        </p:txBody>
      </p:sp>
    </p:spTree>
    <p:extLst>
      <p:ext uri="{BB962C8B-B14F-4D97-AF65-F5344CB8AC3E}">
        <p14:creationId xmlns:p14="http://schemas.microsoft.com/office/powerpoint/2010/main" val="47400562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smtClean="0"/>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Click to edit Master text styles</a:t>
            </a:r>
          </a:p>
        </p:txBody>
      </p:sp>
      <p:sp>
        <p:nvSpPr>
          <p:cNvPr id="5" name="Date Placeholder 4"/>
          <p:cNvSpPr>
            <a:spLocks noGrp="1"/>
          </p:cNvSpPr>
          <p:nvPr>
            <p:ph type="dt" sz="half" idx="10"/>
          </p:nvPr>
        </p:nvSpPr>
        <p:spPr/>
        <p:txBody>
          <a:bodyPr/>
          <a:lstStyle/>
          <a:p>
            <a:r>
              <a:rPr lang="en-US" smtClean="0">
                <a:solidFill>
                  <a:prstClr val="black">
                    <a:tint val="75000"/>
                  </a:prstClr>
                </a:solidFill>
              </a:rPr>
              <a:t>September 19, 2018 anno Domini</a:t>
            </a:r>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SOIL, Drake Ag Law 2018</a:t>
            </a:r>
            <a:endParaRPr lang="en-US" dirty="0">
              <a:solidFill>
                <a:prstClr val="black">
                  <a:tint val="75000"/>
                </a:prstClr>
              </a:solidFill>
            </a:endParaRPr>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80766862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r>
              <a:rPr lang="en-US" smtClean="0">
                <a:solidFill>
                  <a:prstClr val="black">
                    <a:tint val="75000"/>
                  </a:prstClr>
                </a:solidFill>
              </a:rPr>
              <a:t>September 19, 2018 anno Domini</a:t>
            </a:r>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SOIL, Drake Ag Law 2018</a:t>
            </a:r>
            <a:endParaRPr lang="en-US" dirty="0">
              <a:solidFill>
                <a:prstClr val="black">
                  <a:tint val="75000"/>
                </a:prstClr>
              </a:solidFill>
            </a:endParaRPr>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59103902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r>
              <a:rPr lang="en-US" smtClean="0">
                <a:solidFill>
                  <a:prstClr val="black">
                    <a:tint val="75000"/>
                  </a:prstClr>
                </a:solidFill>
              </a:rPr>
              <a:t>September 19, 2018 anno Domini</a:t>
            </a:r>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SOIL, Drake Ag Law 2018</a:t>
            </a:r>
            <a:endParaRPr lang="en-US" dirty="0">
              <a:solidFill>
                <a:prstClr val="black">
                  <a:tint val="75000"/>
                </a:prstClr>
              </a:solidFill>
            </a:endParaRPr>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06700782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r>
              <a:rPr lang="en-US" smtClean="0">
                <a:solidFill>
                  <a:prstClr val="black">
                    <a:tint val="75000"/>
                  </a:prstClr>
                </a:solidFill>
              </a:rPr>
              <a:t>September 19, 2018 anno Domini</a:t>
            </a:r>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SOIL, Drake Ag Law 2018</a:t>
            </a:r>
            <a:endParaRPr lang="en-US" dirty="0">
              <a:solidFill>
                <a:prstClr val="black">
                  <a:tint val="75000"/>
                </a:prstClr>
              </a:solidFill>
            </a:endParaRPr>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172131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r>
              <a:rPr lang="en-US" smtClean="0">
                <a:solidFill>
                  <a:prstClr val="black">
                    <a:tint val="75000"/>
                  </a:prstClr>
                </a:solidFill>
              </a:rPr>
              <a:t>September 19, 2018 anno Domini</a:t>
            </a:r>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r>
              <a:rPr lang="en-US" smtClean="0">
                <a:solidFill>
                  <a:prstClr val="black">
                    <a:tint val="75000"/>
                  </a:prstClr>
                </a:solidFill>
              </a:rPr>
              <a:t>SOIL, Drake Ag Law 2018</a:t>
            </a:r>
            <a:endParaRPr lang="en-US" dirty="0">
              <a:solidFill>
                <a:prstClr val="black">
                  <a:tint val="75000"/>
                </a:prstClr>
              </a:solidFill>
            </a:endParaRPr>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70249225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r>
              <a:rPr lang="en-US" smtClean="0">
                <a:solidFill>
                  <a:prstClr val="black">
                    <a:tint val="75000"/>
                  </a:prstClr>
                </a:solidFill>
              </a:rPr>
              <a:t>September 19, 2018 anno Domini</a:t>
            </a:r>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SOIL, Drake Ag Law 2018</a:t>
            </a:r>
            <a:endParaRPr lang="en-US" dirty="0">
              <a:solidFill>
                <a:prstClr val="black">
                  <a:tint val="75000"/>
                </a:prstClr>
              </a:solidFill>
            </a:endParaRPr>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65197183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r>
              <a:rPr lang="en-US" smtClean="0">
                <a:solidFill>
                  <a:prstClr val="black">
                    <a:tint val="75000"/>
                  </a:prstClr>
                </a:solidFill>
              </a:rPr>
              <a:t>September 19, 2018 anno Domini</a:t>
            </a:r>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SOIL, Drake Ag Law 2018</a:t>
            </a:r>
            <a:endParaRPr lang="en-US" dirty="0">
              <a:solidFill>
                <a:prstClr val="black">
                  <a:tint val="75000"/>
                </a:prstClr>
              </a:solidFill>
            </a:endParaRPr>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16805002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r>
              <a:rPr lang="en-US" smtClean="0">
                <a:solidFill>
                  <a:prstClr val="black">
                    <a:tint val="75000"/>
                  </a:prstClr>
                </a:solidFill>
              </a:rPr>
              <a:t>September 19, 2018 anno Domini</a:t>
            </a:r>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SOIL, Drake Ag Law 2018</a:t>
            </a:r>
            <a:endParaRPr lang="en-US" dirty="0">
              <a:solidFill>
                <a:prstClr val="black">
                  <a:tint val="75000"/>
                </a:prstClr>
              </a:solidFill>
            </a:endParaRPr>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0444231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r>
              <a:rPr lang="en-US" smtClean="0">
                <a:solidFill>
                  <a:prstClr val="black">
                    <a:tint val="75000"/>
                  </a:prstClr>
                </a:solidFill>
              </a:rPr>
              <a:t>September 19, 2018 anno Domini</a:t>
            </a:r>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r>
              <a:rPr lang="en-US" smtClean="0">
                <a:solidFill>
                  <a:prstClr val="black">
                    <a:tint val="75000"/>
                  </a:prstClr>
                </a:solidFill>
              </a:rPr>
              <a:t>SOIL, Drake Ag Law 2018</a:t>
            </a:r>
            <a:endParaRPr lang="en-US" dirty="0">
              <a:solidFill>
                <a:prstClr val="black">
                  <a:tint val="75000"/>
                </a:prstClr>
              </a:solidFill>
            </a:endParaRPr>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4705470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r>
              <a:rPr lang="en-US" smtClean="0">
                <a:solidFill>
                  <a:prstClr val="black">
                    <a:tint val="75000"/>
                  </a:prstClr>
                </a:solidFill>
              </a:rPr>
              <a:t>September 19, 2018 anno Domini</a:t>
            </a:r>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r>
              <a:rPr lang="en-US" smtClean="0">
                <a:solidFill>
                  <a:prstClr val="black">
                    <a:tint val="75000"/>
                  </a:prstClr>
                </a:solidFill>
              </a:rPr>
              <a:t>SOIL, Drake Ag Law 2018</a:t>
            </a:r>
            <a:endParaRPr lang="en-US" dirty="0">
              <a:solidFill>
                <a:prstClr val="black">
                  <a:tint val="75000"/>
                </a:prstClr>
              </a:solidFill>
            </a:endParaRPr>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31961986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solidFill>
                  <a:prstClr val="black">
                    <a:tint val="75000"/>
                  </a:prstClr>
                </a:solidFill>
              </a:rPr>
              <a:t>September 19, 2018 anno Domini</a:t>
            </a:r>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r>
              <a:rPr lang="en-US" smtClean="0">
                <a:solidFill>
                  <a:prstClr val="black">
                    <a:tint val="75000"/>
                  </a:prstClr>
                </a:solidFill>
              </a:rPr>
              <a:t>SOIL, Drake Ag Law 2018</a:t>
            </a:r>
            <a:endParaRPr lang="en-US" dirty="0">
              <a:solidFill>
                <a:prstClr val="black">
                  <a:tint val="75000"/>
                </a:prstClr>
              </a:solidFill>
            </a:endParaRPr>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46797553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smtClean="0"/>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solidFill>
                  <a:prstClr val="black">
                    <a:tint val="75000"/>
                  </a:prstClr>
                </a:solidFill>
              </a:rPr>
              <a:t>September 19, 2018 anno Domini</a:t>
            </a:r>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SOIL, Drake Ag Law 2018</a:t>
            </a:r>
            <a:endParaRPr lang="en-US" dirty="0">
              <a:solidFill>
                <a:prstClr val="black">
                  <a:tint val="75000"/>
                </a:prstClr>
              </a:solidFill>
            </a:endParaRPr>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63514911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solidFill>
                  <a:prstClr val="black">
                    <a:tint val="75000"/>
                  </a:prstClr>
                </a:solidFill>
              </a:rPr>
              <a:t>September 19, 2018 anno Domini</a:t>
            </a:r>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SOIL, Drake Ag Law 2018</a:t>
            </a:r>
            <a:endParaRPr lang="en-US" dirty="0">
              <a:solidFill>
                <a:prstClr val="black">
                  <a:tint val="75000"/>
                </a:prstClr>
              </a:solidFill>
            </a:endParaRPr>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420091504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r>
              <a:rPr lang="en-US" smtClean="0">
                <a:solidFill>
                  <a:prstClr val="black">
                    <a:tint val="75000"/>
                  </a:prstClr>
                </a:solidFill>
              </a:rPr>
              <a:t>September 19, 2018 anno Domini</a:t>
            </a:r>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SOIL, Drake Ag Law 2018</a:t>
            </a:r>
            <a:endParaRPr lang="en-US" dirty="0">
              <a:solidFill>
                <a:prstClr val="black">
                  <a:tint val="75000"/>
                </a:prstClr>
              </a:solidFill>
            </a:endParaRPr>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46258766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smtClean="0"/>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r>
              <a:rPr lang="en-US" smtClean="0">
                <a:solidFill>
                  <a:prstClr val="black">
                    <a:tint val="75000"/>
                  </a:prstClr>
                </a:solidFill>
              </a:rPr>
              <a:t>September 19, 2018 anno Domini</a:t>
            </a:r>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SOIL, Drake Ag Law 2018</a:t>
            </a:r>
            <a:endParaRPr lang="en-US" dirty="0">
              <a:solidFill>
                <a:prstClr val="black">
                  <a:tint val="75000"/>
                </a:prstClr>
              </a:solidFill>
            </a:endParaRPr>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defTabSz="457200"/>
            <a:r>
              <a:rPr lang="en-US" sz="8000" dirty="0">
                <a:ln w="3175" cmpd="sng">
                  <a:noFill/>
                </a:ln>
                <a:solidFill>
                  <a:srgbClr val="A53010"/>
                </a:solidFill>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defTabSz="457200"/>
            <a:r>
              <a:rPr lang="en-US" sz="8000" dirty="0">
                <a:ln w="3175" cmpd="sng">
                  <a:noFill/>
                </a:ln>
                <a:solidFill>
                  <a:srgbClr val="A53010"/>
                </a:solidFill>
                <a:latin typeface="Arial"/>
              </a:rPr>
              <a:t>”</a:t>
            </a:r>
          </a:p>
        </p:txBody>
      </p:sp>
    </p:spTree>
    <p:extLst>
      <p:ext uri="{BB962C8B-B14F-4D97-AF65-F5344CB8AC3E}">
        <p14:creationId xmlns:p14="http://schemas.microsoft.com/office/powerpoint/2010/main" val="41431353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r>
              <a:rPr lang="en-US" smtClean="0">
                <a:solidFill>
                  <a:prstClr val="black">
                    <a:tint val="75000"/>
                  </a:prstClr>
                </a:solidFill>
              </a:rPr>
              <a:t>September 19, 2018 anno Domini</a:t>
            </a:r>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r>
              <a:rPr lang="en-US" smtClean="0">
                <a:solidFill>
                  <a:prstClr val="black">
                    <a:tint val="75000"/>
                  </a:prstClr>
                </a:solidFill>
              </a:rPr>
              <a:t>SOIL, Drake Ag Law 2018</a:t>
            </a:r>
            <a:endParaRPr lang="en-US" dirty="0">
              <a:solidFill>
                <a:prstClr val="black">
                  <a:tint val="75000"/>
                </a:prstClr>
              </a:solidFill>
            </a:endParaRPr>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33013477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smtClean="0"/>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Click to edit Master text styles</a:t>
            </a:r>
          </a:p>
        </p:txBody>
      </p:sp>
      <p:sp>
        <p:nvSpPr>
          <p:cNvPr id="5" name="Date Placeholder 4"/>
          <p:cNvSpPr>
            <a:spLocks noGrp="1"/>
          </p:cNvSpPr>
          <p:nvPr>
            <p:ph type="dt" sz="half" idx="10"/>
          </p:nvPr>
        </p:nvSpPr>
        <p:spPr/>
        <p:txBody>
          <a:bodyPr/>
          <a:lstStyle/>
          <a:p>
            <a:r>
              <a:rPr lang="en-US" smtClean="0">
                <a:solidFill>
                  <a:prstClr val="black">
                    <a:tint val="75000"/>
                  </a:prstClr>
                </a:solidFill>
              </a:rPr>
              <a:t>September 19, 2018 anno Domini</a:t>
            </a:r>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SOIL, Drake Ag Law 2018</a:t>
            </a:r>
            <a:endParaRPr lang="en-US" dirty="0">
              <a:solidFill>
                <a:prstClr val="black">
                  <a:tint val="75000"/>
                </a:prstClr>
              </a:solidFill>
            </a:endParaRPr>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84436490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smtClean="0"/>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Click to edit Master text styles</a:t>
            </a:r>
          </a:p>
        </p:txBody>
      </p:sp>
      <p:sp>
        <p:nvSpPr>
          <p:cNvPr id="5" name="Date Placeholder 4"/>
          <p:cNvSpPr>
            <a:spLocks noGrp="1"/>
          </p:cNvSpPr>
          <p:nvPr>
            <p:ph type="dt" sz="half" idx="10"/>
          </p:nvPr>
        </p:nvSpPr>
        <p:spPr/>
        <p:txBody>
          <a:bodyPr/>
          <a:lstStyle/>
          <a:p>
            <a:r>
              <a:rPr lang="en-US" smtClean="0">
                <a:solidFill>
                  <a:prstClr val="black">
                    <a:tint val="75000"/>
                  </a:prstClr>
                </a:solidFill>
              </a:rPr>
              <a:t>September 19, 2018 anno Domini</a:t>
            </a:r>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SOIL, Drake Ag Law 2018</a:t>
            </a:r>
            <a:endParaRPr lang="en-US" dirty="0">
              <a:solidFill>
                <a:prstClr val="black">
                  <a:tint val="75000"/>
                </a:prstClr>
              </a:solidFill>
            </a:endParaRPr>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defTabSz="457200"/>
            <a:r>
              <a:rPr lang="en-US" sz="8000" dirty="0">
                <a:ln w="3175" cmpd="sng">
                  <a:noFill/>
                </a:ln>
                <a:solidFill>
                  <a:srgbClr val="A53010"/>
                </a:solidFill>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defTabSz="457200"/>
            <a:r>
              <a:rPr lang="en-US" sz="8000" dirty="0">
                <a:ln w="3175" cmpd="sng">
                  <a:noFill/>
                </a:ln>
                <a:solidFill>
                  <a:srgbClr val="A53010"/>
                </a:solidFill>
                <a:latin typeface="Arial"/>
              </a:rPr>
              <a:t>”</a:t>
            </a:r>
          </a:p>
        </p:txBody>
      </p:sp>
    </p:spTree>
    <p:extLst>
      <p:ext uri="{BB962C8B-B14F-4D97-AF65-F5344CB8AC3E}">
        <p14:creationId xmlns:p14="http://schemas.microsoft.com/office/powerpoint/2010/main" val="18838204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smtClean="0"/>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Click to edit Master text styles</a:t>
            </a:r>
          </a:p>
        </p:txBody>
      </p:sp>
      <p:sp>
        <p:nvSpPr>
          <p:cNvPr id="5" name="Date Placeholder 4"/>
          <p:cNvSpPr>
            <a:spLocks noGrp="1"/>
          </p:cNvSpPr>
          <p:nvPr>
            <p:ph type="dt" sz="half" idx="10"/>
          </p:nvPr>
        </p:nvSpPr>
        <p:spPr/>
        <p:txBody>
          <a:bodyPr/>
          <a:lstStyle/>
          <a:p>
            <a:r>
              <a:rPr lang="en-US" smtClean="0">
                <a:solidFill>
                  <a:prstClr val="black">
                    <a:tint val="75000"/>
                  </a:prstClr>
                </a:solidFill>
              </a:rPr>
              <a:t>September 19, 2018 anno Domini</a:t>
            </a:r>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SOIL, Drake Ag Law 2018</a:t>
            </a:r>
            <a:endParaRPr lang="en-US" dirty="0">
              <a:solidFill>
                <a:prstClr val="black">
                  <a:tint val="75000"/>
                </a:prstClr>
              </a:solidFill>
            </a:endParaRPr>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40439855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r>
              <a:rPr lang="en-US" smtClean="0">
                <a:solidFill>
                  <a:prstClr val="black">
                    <a:tint val="75000"/>
                  </a:prstClr>
                </a:solidFill>
              </a:rPr>
              <a:t>September 19, 2018 anno Domini</a:t>
            </a:r>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SOIL, Drake Ag Law 2018</a:t>
            </a:r>
            <a:endParaRPr lang="en-US" dirty="0">
              <a:solidFill>
                <a:prstClr val="black">
                  <a:tint val="75000"/>
                </a:prstClr>
              </a:solidFill>
            </a:endParaRPr>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46284476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r>
              <a:rPr lang="en-US" smtClean="0">
                <a:solidFill>
                  <a:prstClr val="black">
                    <a:tint val="75000"/>
                  </a:prstClr>
                </a:solidFill>
              </a:rPr>
              <a:t>September 19, 2018 anno Domini</a:t>
            </a:r>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SOIL, Drake Ag Law 2018</a:t>
            </a:r>
            <a:endParaRPr lang="en-US" dirty="0">
              <a:solidFill>
                <a:prstClr val="black">
                  <a:tint val="75000"/>
                </a:prstClr>
              </a:solidFill>
            </a:endParaRPr>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03083856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r>
              <a:rPr lang="en-US" smtClean="0">
                <a:solidFill>
                  <a:prstClr val="black">
                    <a:tint val="75000"/>
                  </a:prstClr>
                </a:solidFill>
              </a:rPr>
              <a:t>September 19, 2018 anno Domini</a:t>
            </a:r>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SOIL, Drake Ag Law 2018</a:t>
            </a:r>
            <a:endParaRPr lang="en-US" dirty="0">
              <a:solidFill>
                <a:prstClr val="black">
                  <a:tint val="75000"/>
                </a:prstClr>
              </a:solidFill>
            </a:endParaRPr>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407030972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r>
              <a:rPr lang="en-US" smtClean="0">
                <a:solidFill>
                  <a:prstClr val="black">
                    <a:tint val="75000"/>
                  </a:prstClr>
                </a:solidFill>
              </a:rPr>
              <a:t>September 19, 2018 anno Domini</a:t>
            </a:r>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SOIL, Drake Ag Law 2018</a:t>
            </a:r>
            <a:endParaRPr lang="en-US" dirty="0">
              <a:solidFill>
                <a:prstClr val="black">
                  <a:tint val="75000"/>
                </a:prstClr>
              </a:solidFill>
            </a:endParaRPr>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46661708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r>
              <a:rPr lang="en-US" smtClean="0">
                <a:solidFill>
                  <a:prstClr val="black">
                    <a:tint val="75000"/>
                  </a:prstClr>
                </a:solidFill>
              </a:rPr>
              <a:t>September 19, 2018 anno Domini</a:t>
            </a:r>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SOIL, Drake Ag Law 2018</a:t>
            </a:r>
            <a:endParaRPr lang="en-US" dirty="0">
              <a:solidFill>
                <a:prstClr val="black">
                  <a:tint val="75000"/>
                </a:prstClr>
              </a:solidFill>
            </a:endParaRPr>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761480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r>
              <a:rPr lang="en-US" smtClean="0">
                <a:solidFill>
                  <a:prstClr val="black">
                    <a:tint val="75000"/>
                  </a:prstClr>
                </a:solidFill>
              </a:rPr>
              <a:t>September 19, 2018 anno Domini</a:t>
            </a:r>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SOIL, Drake Ag Law 2018</a:t>
            </a:r>
            <a:endParaRPr lang="en-US" dirty="0">
              <a:solidFill>
                <a:prstClr val="black">
                  <a:tint val="75000"/>
                </a:prstClr>
              </a:solidFill>
            </a:endParaRPr>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91992406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r>
              <a:rPr lang="en-US" smtClean="0">
                <a:solidFill>
                  <a:prstClr val="black">
                    <a:tint val="75000"/>
                  </a:prstClr>
                </a:solidFill>
              </a:rPr>
              <a:t>September 19, 2018 anno Domini</a:t>
            </a:r>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r>
              <a:rPr lang="en-US" smtClean="0">
                <a:solidFill>
                  <a:prstClr val="black">
                    <a:tint val="75000"/>
                  </a:prstClr>
                </a:solidFill>
              </a:rPr>
              <a:t>SOIL, Drake Ag Law 2018</a:t>
            </a:r>
            <a:endParaRPr lang="en-US" dirty="0">
              <a:solidFill>
                <a:prstClr val="black">
                  <a:tint val="75000"/>
                </a:prstClr>
              </a:solidFill>
            </a:endParaRPr>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6436273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solidFill>
                  <a:prstClr val="black">
                    <a:tint val="75000"/>
                  </a:prstClr>
                </a:solidFill>
              </a:rPr>
              <a:t>September 19, 2018 anno Domini</a:t>
            </a:r>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r>
              <a:rPr lang="en-US" smtClean="0">
                <a:solidFill>
                  <a:prstClr val="black">
                    <a:tint val="75000"/>
                  </a:prstClr>
                </a:solidFill>
              </a:rPr>
              <a:t>SOIL, Drake Ag Law 2018</a:t>
            </a:r>
            <a:endParaRPr lang="en-US" dirty="0">
              <a:solidFill>
                <a:prstClr val="black">
                  <a:tint val="75000"/>
                </a:prstClr>
              </a:solidFill>
            </a:endParaRPr>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0698941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r>
              <a:rPr lang="en-US" smtClean="0">
                <a:solidFill>
                  <a:prstClr val="black">
                    <a:tint val="75000"/>
                  </a:prstClr>
                </a:solidFill>
              </a:rPr>
              <a:t>September 19, 2018 anno Domini</a:t>
            </a:r>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r>
              <a:rPr lang="en-US" smtClean="0">
                <a:solidFill>
                  <a:prstClr val="black">
                    <a:tint val="75000"/>
                  </a:prstClr>
                </a:solidFill>
              </a:rPr>
              <a:t>SOIL, Drake Ag Law 2018</a:t>
            </a:r>
            <a:endParaRPr lang="en-US" dirty="0">
              <a:solidFill>
                <a:prstClr val="black">
                  <a:tint val="75000"/>
                </a:prstClr>
              </a:solidFill>
            </a:endParaRPr>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02903429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solidFill>
                  <a:prstClr val="black">
                    <a:tint val="75000"/>
                  </a:prstClr>
                </a:solidFill>
              </a:rPr>
              <a:t>September 19, 2018 anno Domini</a:t>
            </a:r>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r>
              <a:rPr lang="en-US" smtClean="0">
                <a:solidFill>
                  <a:prstClr val="black">
                    <a:tint val="75000"/>
                  </a:prstClr>
                </a:solidFill>
              </a:rPr>
              <a:t>SOIL, Drake Ag Law 2018</a:t>
            </a:r>
            <a:endParaRPr lang="en-US" dirty="0">
              <a:solidFill>
                <a:prstClr val="black">
                  <a:tint val="75000"/>
                </a:prstClr>
              </a:solidFill>
            </a:endParaRPr>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92087647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smtClean="0"/>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solidFill>
                  <a:prstClr val="black">
                    <a:tint val="75000"/>
                  </a:prstClr>
                </a:solidFill>
              </a:rPr>
              <a:t>September 19, 2018 anno Domini</a:t>
            </a:r>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SOIL, Drake Ag Law 2018</a:t>
            </a:r>
            <a:endParaRPr lang="en-US" dirty="0">
              <a:solidFill>
                <a:prstClr val="black">
                  <a:tint val="75000"/>
                </a:prstClr>
              </a:solidFill>
            </a:endParaRPr>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25036966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solidFill>
                  <a:prstClr val="black">
                    <a:tint val="75000"/>
                  </a:prstClr>
                </a:solidFill>
              </a:rPr>
              <a:t>September 19, 2018 anno Domini</a:t>
            </a:r>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SOIL, Drake Ag Law 2018</a:t>
            </a:r>
            <a:endParaRPr lang="en-US" dirty="0">
              <a:solidFill>
                <a:prstClr val="black">
                  <a:tint val="75000"/>
                </a:prstClr>
              </a:solidFill>
            </a:endParaRPr>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55018465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r>
              <a:rPr lang="en-US" smtClean="0">
                <a:solidFill>
                  <a:prstClr val="black">
                    <a:tint val="75000"/>
                  </a:prstClr>
                </a:solidFill>
              </a:rPr>
              <a:t>September 19, 2018 anno Domini</a:t>
            </a:r>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SOIL, Drake Ag Law 2018</a:t>
            </a:r>
            <a:endParaRPr lang="en-US" dirty="0">
              <a:solidFill>
                <a:prstClr val="black">
                  <a:tint val="75000"/>
                </a:prstClr>
              </a:solidFill>
            </a:endParaRPr>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64309626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smtClean="0"/>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r>
              <a:rPr lang="en-US" smtClean="0">
                <a:solidFill>
                  <a:prstClr val="black">
                    <a:tint val="75000"/>
                  </a:prstClr>
                </a:solidFill>
              </a:rPr>
              <a:t>September 19, 2018 anno Domini</a:t>
            </a:r>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SOIL, Drake Ag Law 2018</a:t>
            </a:r>
            <a:endParaRPr lang="en-US" dirty="0">
              <a:solidFill>
                <a:prstClr val="black">
                  <a:tint val="75000"/>
                </a:prstClr>
              </a:solidFill>
            </a:endParaRPr>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defTabSz="457200"/>
            <a:r>
              <a:rPr lang="en-US" sz="8000" dirty="0">
                <a:ln w="3175" cmpd="sng">
                  <a:noFill/>
                </a:ln>
                <a:solidFill>
                  <a:srgbClr val="A53010"/>
                </a:solidFill>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defTabSz="457200"/>
            <a:r>
              <a:rPr lang="en-US" sz="8000" dirty="0">
                <a:ln w="3175" cmpd="sng">
                  <a:noFill/>
                </a:ln>
                <a:solidFill>
                  <a:srgbClr val="A53010"/>
                </a:solidFill>
                <a:latin typeface="Arial"/>
              </a:rPr>
              <a:t>”</a:t>
            </a:r>
          </a:p>
        </p:txBody>
      </p:sp>
    </p:spTree>
    <p:extLst>
      <p:ext uri="{BB962C8B-B14F-4D97-AF65-F5344CB8AC3E}">
        <p14:creationId xmlns:p14="http://schemas.microsoft.com/office/powerpoint/2010/main" val="186428131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smtClean="0"/>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Click to edit Master text styles</a:t>
            </a:r>
          </a:p>
        </p:txBody>
      </p:sp>
      <p:sp>
        <p:nvSpPr>
          <p:cNvPr id="5" name="Date Placeholder 4"/>
          <p:cNvSpPr>
            <a:spLocks noGrp="1"/>
          </p:cNvSpPr>
          <p:nvPr>
            <p:ph type="dt" sz="half" idx="10"/>
          </p:nvPr>
        </p:nvSpPr>
        <p:spPr/>
        <p:txBody>
          <a:bodyPr/>
          <a:lstStyle/>
          <a:p>
            <a:r>
              <a:rPr lang="en-US" smtClean="0">
                <a:solidFill>
                  <a:prstClr val="black">
                    <a:tint val="75000"/>
                  </a:prstClr>
                </a:solidFill>
              </a:rPr>
              <a:t>September 19, 2018 anno Domini</a:t>
            </a:r>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SOIL, Drake Ag Law 2018</a:t>
            </a:r>
            <a:endParaRPr lang="en-US" dirty="0">
              <a:solidFill>
                <a:prstClr val="black">
                  <a:tint val="75000"/>
                </a:prstClr>
              </a:solidFill>
            </a:endParaRPr>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53819358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smtClean="0"/>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Click to edit Master text styles</a:t>
            </a:r>
          </a:p>
        </p:txBody>
      </p:sp>
      <p:sp>
        <p:nvSpPr>
          <p:cNvPr id="5" name="Date Placeholder 4"/>
          <p:cNvSpPr>
            <a:spLocks noGrp="1"/>
          </p:cNvSpPr>
          <p:nvPr>
            <p:ph type="dt" sz="half" idx="10"/>
          </p:nvPr>
        </p:nvSpPr>
        <p:spPr/>
        <p:txBody>
          <a:bodyPr/>
          <a:lstStyle/>
          <a:p>
            <a:r>
              <a:rPr lang="en-US" smtClean="0">
                <a:solidFill>
                  <a:prstClr val="black">
                    <a:tint val="75000"/>
                  </a:prstClr>
                </a:solidFill>
              </a:rPr>
              <a:t>September 19, 2018 anno Domini</a:t>
            </a:r>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SOIL, Drake Ag Law 2018</a:t>
            </a:r>
            <a:endParaRPr lang="en-US" dirty="0">
              <a:solidFill>
                <a:prstClr val="black">
                  <a:tint val="75000"/>
                </a:prstClr>
              </a:solidFill>
            </a:endParaRPr>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defTabSz="457200"/>
            <a:r>
              <a:rPr lang="en-US" sz="8000" dirty="0">
                <a:ln w="3175" cmpd="sng">
                  <a:noFill/>
                </a:ln>
                <a:solidFill>
                  <a:srgbClr val="A53010"/>
                </a:solidFill>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defTabSz="457200"/>
            <a:r>
              <a:rPr lang="en-US" sz="8000" dirty="0">
                <a:ln w="3175" cmpd="sng">
                  <a:noFill/>
                </a:ln>
                <a:solidFill>
                  <a:srgbClr val="A53010"/>
                </a:solidFill>
                <a:latin typeface="Arial"/>
              </a:rPr>
              <a:t>”</a:t>
            </a:r>
          </a:p>
        </p:txBody>
      </p:sp>
    </p:spTree>
    <p:extLst>
      <p:ext uri="{BB962C8B-B14F-4D97-AF65-F5344CB8AC3E}">
        <p14:creationId xmlns:p14="http://schemas.microsoft.com/office/powerpoint/2010/main" val="268400606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smtClean="0"/>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Click to edit Master text styles</a:t>
            </a:r>
          </a:p>
        </p:txBody>
      </p:sp>
      <p:sp>
        <p:nvSpPr>
          <p:cNvPr id="5" name="Date Placeholder 4"/>
          <p:cNvSpPr>
            <a:spLocks noGrp="1"/>
          </p:cNvSpPr>
          <p:nvPr>
            <p:ph type="dt" sz="half" idx="10"/>
          </p:nvPr>
        </p:nvSpPr>
        <p:spPr/>
        <p:txBody>
          <a:bodyPr/>
          <a:lstStyle/>
          <a:p>
            <a:r>
              <a:rPr lang="en-US" smtClean="0">
                <a:solidFill>
                  <a:prstClr val="black">
                    <a:tint val="75000"/>
                  </a:prstClr>
                </a:solidFill>
              </a:rPr>
              <a:t>September 19, 2018 anno Domini</a:t>
            </a:r>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SOIL, Drake Ag Law 2018</a:t>
            </a:r>
            <a:endParaRPr lang="en-US" dirty="0">
              <a:solidFill>
                <a:prstClr val="black">
                  <a:tint val="75000"/>
                </a:prstClr>
              </a:solidFill>
            </a:endParaRPr>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84878197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r>
              <a:rPr lang="en-US" smtClean="0">
                <a:solidFill>
                  <a:prstClr val="black">
                    <a:tint val="75000"/>
                  </a:prstClr>
                </a:solidFill>
              </a:rPr>
              <a:t>September 19, 2018 anno Domini</a:t>
            </a:r>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SOIL, Drake Ag Law 2018</a:t>
            </a:r>
            <a:endParaRPr lang="en-US" dirty="0">
              <a:solidFill>
                <a:prstClr val="black">
                  <a:tint val="75000"/>
                </a:prstClr>
              </a:solidFill>
            </a:endParaRPr>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9229907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smtClean="0"/>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solidFill>
                  <a:prstClr val="black">
                    <a:tint val="75000"/>
                  </a:prstClr>
                </a:solidFill>
              </a:rPr>
              <a:t>September 19, 2018 anno Domini</a:t>
            </a:r>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SOIL, Drake Ag Law 2018</a:t>
            </a:r>
            <a:endParaRPr lang="en-US" dirty="0">
              <a:solidFill>
                <a:prstClr val="black">
                  <a:tint val="75000"/>
                </a:prstClr>
              </a:solidFill>
            </a:endParaRPr>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31972079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r>
              <a:rPr lang="en-US" smtClean="0">
                <a:solidFill>
                  <a:prstClr val="black">
                    <a:tint val="75000"/>
                  </a:prstClr>
                </a:solidFill>
              </a:rPr>
              <a:t>September 19, 2018 anno Domini</a:t>
            </a:r>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SOIL, Drake Ag Law 2018</a:t>
            </a:r>
            <a:endParaRPr lang="en-US" dirty="0">
              <a:solidFill>
                <a:prstClr val="black">
                  <a:tint val="75000"/>
                </a:prstClr>
              </a:solidFill>
            </a:endParaRPr>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33549227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r>
              <a:rPr lang="en-US" smtClean="0">
                <a:solidFill>
                  <a:prstClr val="black">
                    <a:tint val="75000"/>
                  </a:prstClr>
                </a:solidFill>
              </a:rPr>
              <a:t>September 19, 2018 anno Domini</a:t>
            </a:r>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SOIL, Drake Ag Law 2018</a:t>
            </a:r>
            <a:endParaRPr lang="en-US" dirty="0">
              <a:solidFill>
                <a:prstClr val="black">
                  <a:tint val="75000"/>
                </a:prstClr>
              </a:solidFill>
            </a:endParaRPr>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32389357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r>
              <a:rPr lang="en-US" smtClean="0">
                <a:solidFill>
                  <a:prstClr val="black">
                    <a:tint val="75000"/>
                  </a:prstClr>
                </a:solidFill>
              </a:rPr>
              <a:t>September 19, 2018 anno Domini</a:t>
            </a:r>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SOIL, Drake Ag Law 2018</a:t>
            </a:r>
            <a:endParaRPr lang="en-US" dirty="0">
              <a:solidFill>
                <a:prstClr val="black">
                  <a:tint val="75000"/>
                </a:prstClr>
              </a:solidFill>
            </a:endParaRPr>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99786202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r>
              <a:rPr lang="en-US" smtClean="0">
                <a:solidFill>
                  <a:prstClr val="black">
                    <a:tint val="75000"/>
                  </a:prstClr>
                </a:solidFill>
              </a:rPr>
              <a:t>September 19, 2018 anno Domini</a:t>
            </a:r>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SOIL, Drake Ag Law 2018</a:t>
            </a:r>
            <a:endParaRPr lang="en-US" dirty="0">
              <a:solidFill>
                <a:prstClr val="black">
                  <a:tint val="75000"/>
                </a:prstClr>
              </a:solidFill>
            </a:endParaRPr>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36785890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r>
              <a:rPr lang="en-US" smtClean="0">
                <a:solidFill>
                  <a:prstClr val="black">
                    <a:tint val="75000"/>
                  </a:prstClr>
                </a:solidFill>
              </a:rPr>
              <a:t>September 19, 2018 anno Domini</a:t>
            </a:r>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SOIL, Drake Ag Law 2018</a:t>
            </a:r>
            <a:endParaRPr lang="en-US" dirty="0">
              <a:solidFill>
                <a:prstClr val="black">
                  <a:tint val="75000"/>
                </a:prstClr>
              </a:solidFill>
            </a:endParaRPr>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55101968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r>
              <a:rPr lang="en-US" smtClean="0">
                <a:solidFill>
                  <a:prstClr val="black">
                    <a:tint val="75000"/>
                  </a:prstClr>
                </a:solidFill>
              </a:rPr>
              <a:t>September 19, 2018 anno Domini</a:t>
            </a:r>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r>
              <a:rPr lang="en-US" smtClean="0">
                <a:solidFill>
                  <a:prstClr val="black">
                    <a:tint val="75000"/>
                  </a:prstClr>
                </a:solidFill>
              </a:rPr>
              <a:t>SOIL, Drake Ag Law 2018</a:t>
            </a:r>
            <a:endParaRPr lang="en-US" dirty="0">
              <a:solidFill>
                <a:prstClr val="black">
                  <a:tint val="75000"/>
                </a:prstClr>
              </a:solidFill>
            </a:endParaRPr>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72055084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r>
              <a:rPr lang="en-US" smtClean="0">
                <a:solidFill>
                  <a:prstClr val="black">
                    <a:tint val="75000"/>
                  </a:prstClr>
                </a:solidFill>
              </a:rPr>
              <a:t>September 19, 2018 anno Domini</a:t>
            </a:r>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r>
              <a:rPr lang="en-US" smtClean="0">
                <a:solidFill>
                  <a:prstClr val="black">
                    <a:tint val="75000"/>
                  </a:prstClr>
                </a:solidFill>
              </a:rPr>
              <a:t>SOIL, Drake Ag Law 2018</a:t>
            </a:r>
            <a:endParaRPr lang="en-US" dirty="0">
              <a:solidFill>
                <a:prstClr val="black">
                  <a:tint val="75000"/>
                </a:prstClr>
              </a:solidFill>
            </a:endParaRPr>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16761000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solidFill>
                  <a:prstClr val="black">
                    <a:tint val="75000"/>
                  </a:prstClr>
                </a:solidFill>
              </a:rPr>
              <a:t>September 19, 2018 anno Domini</a:t>
            </a:r>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r>
              <a:rPr lang="en-US" smtClean="0">
                <a:solidFill>
                  <a:prstClr val="black">
                    <a:tint val="75000"/>
                  </a:prstClr>
                </a:solidFill>
              </a:rPr>
              <a:t>SOIL, Drake Ag Law 2018</a:t>
            </a:r>
            <a:endParaRPr lang="en-US" dirty="0">
              <a:solidFill>
                <a:prstClr val="black">
                  <a:tint val="75000"/>
                </a:prstClr>
              </a:solidFill>
            </a:endParaRPr>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51567691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smtClean="0"/>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solidFill>
                  <a:prstClr val="black">
                    <a:tint val="75000"/>
                  </a:prstClr>
                </a:solidFill>
              </a:rPr>
              <a:t>September 19, 2018 anno Domini</a:t>
            </a:r>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SOIL, Drake Ag Law 2018</a:t>
            </a:r>
            <a:endParaRPr lang="en-US" dirty="0">
              <a:solidFill>
                <a:prstClr val="black">
                  <a:tint val="75000"/>
                </a:prstClr>
              </a:solidFill>
            </a:endParaRPr>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26769825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solidFill>
                  <a:prstClr val="black">
                    <a:tint val="75000"/>
                  </a:prstClr>
                </a:solidFill>
              </a:rPr>
              <a:t>September 19, 2018 anno Domini</a:t>
            </a:r>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SOIL, Drake Ag Law 2018</a:t>
            </a:r>
            <a:endParaRPr lang="en-US" dirty="0">
              <a:solidFill>
                <a:prstClr val="black">
                  <a:tint val="75000"/>
                </a:prstClr>
              </a:solidFill>
            </a:endParaRPr>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7751345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solidFill>
                  <a:prstClr val="black">
                    <a:tint val="75000"/>
                  </a:prstClr>
                </a:solidFill>
              </a:rPr>
              <a:t>September 19, 2018 anno Domini</a:t>
            </a:r>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SOIL, Drake Ag Law 2018</a:t>
            </a:r>
            <a:endParaRPr lang="en-US" dirty="0">
              <a:solidFill>
                <a:prstClr val="black">
                  <a:tint val="75000"/>
                </a:prstClr>
              </a:solidFill>
            </a:endParaRPr>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12241596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r>
              <a:rPr lang="en-US" smtClean="0">
                <a:solidFill>
                  <a:prstClr val="black">
                    <a:tint val="75000"/>
                  </a:prstClr>
                </a:solidFill>
              </a:rPr>
              <a:t>September 19, 2018 anno Domini</a:t>
            </a:r>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SOIL, Drake Ag Law 2018</a:t>
            </a:r>
            <a:endParaRPr lang="en-US" dirty="0">
              <a:solidFill>
                <a:prstClr val="black">
                  <a:tint val="75000"/>
                </a:prstClr>
              </a:solidFill>
            </a:endParaRPr>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26534902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smtClean="0"/>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r>
              <a:rPr lang="en-US" smtClean="0">
                <a:solidFill>
                  <a:prstClr val="black">
                    <a:tint val="75000"/>
                  </a:prstClr>
                </a:solidFill>
              </a:rPr>
              <a:t>September 19, 2018 anno Domini</a:t>
            </a:r>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SOIL, Drake Ag Law 2018</a:t>
            </a:r>
            <a:endParaRPr lang="en-US" dirty="0">
              <a:solidFill>
                <a:prstClr val="black">
                  <a:tint val="75000"/>
                </a:prstClr>
              </a:solidFill>
            </a:endParaRPr>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smtClean="0"/>
              <a:pPr/>
              <a:t>‹#›</a:t>
            </a:fld>
            <a:endParaRPr lang="en-US" dirty="0"/>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221369007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smtClean="0"/>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Click to edit Master text styles</a:t>
            </a:r>
          </a:p>
        </p:txBody>
      </p:sp>
      <p:sp>
        <p:nvSpPr>
          <p:cNvPr id="5" name="Date Placeholder 4"/>
          <p:cNvSpPr>
            <a:spLocks noGrp="1"/>
          </p:cNvSpPr>
          <p:nvPr>
            <p:ph type="dt" sz="half" idx="10"/>
          </p:nvPr>
        </p:nvSpPr>
        <p:spPr/>
        <p:txBody>
          <a:bodyPr/>
          <a:lstStyle/>
          <a:p>
            <a:r>
              <a:rPr lang="en-US" smtClean="0">
                <a:solidFill>
                  <a:prstClr val="black">
                    <a:tint val="75000"/>
                  </a:prstClr>
                </a:solidFill>
              </a:rPr>
              <a:t>September 19, 2018 anno Domini</a:t>
            </a:r>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SOIL, Drake Ag Law 2018</a:t>
            </a:r>
            <a:endParaRPr lang="en-US" dirty="0">
              <a:solidFill>
                <a:prstClr val="black">
                  <a:tint val="75000"/>
                </a:prstClr>
              </a:solidFill>
            </a:endParaRPr>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54196228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smtClean="0"/>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Click to edit Master text styles</a:t>
            </a:r>
          </a:p>
        </p:txBody>
      </p:sp>
      <p:sp>
        <p:nvSpPr>
          <p:cNvPr id="5" name="Date Placeholder 4"/>
          <p:cNvSpPr>
            <a:spLocks noGrp="1"/>
          </p:cNvSpPr>
          <p:nvPr>
            <p:ph type="dt" sz="half" idx="10"/>
          </p:nvPr>
        </p:nvSpPr>
        <p:spPr/>
        <p:txBody>
          <a:bodyPr/>
          <a:lstStyle/>
          <a:p>
            <a:r>
              <a:rPr lang="en-US" smtClean="0">
                <a:solidFill>
                  <a:prstClr val="black">
                    <a:tint val="75000"/>
                  </a:prstClr>
                </a:solidFill>
              </a:rPr>
              <a:t>September 19, 2018 anno Domini</a:t>
            </a:r>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SOIL, Drake Ag Law 2018</a:t>
            </a:r>
            <a:endParaRPr lang="en-US" dirty="0">
              <a:solidFill>
                <a:prstClr val="black">
                  <a:tint val="75000"/>
                </a:prstClr>
              </a:solidFill>
            </a:endParaRPr>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smtClean="0"/>
              <a:pPr/>
              <a:t>‹#›</a:t>
            </a:fld>
            <a:endParaRPr lang="en-US" dirty="0"/>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101605220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smtClean="0"/>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Click to edit Master text styles</a:t>
            </a:r>
          </a:p>
        </p:txBody>
      </p:sp>
      <p:sp>
        <p:nvSpPr>
          <p:cNvPr id="5" name="Date Placeholder 4"/>
          <p:cNvSpPr>
            <a:spLocks noGrp="1"/>
          </p:cNvSpPr>
          <p:nvPr>
            <p:ph type="dt" sz="half" idx="10"/>
          </p:nvPr>
        </p:nvSpPr>
        <p:spPr/>
        <p:txBody>
          <a:bodyPr/>
          <a:lstStyle/>
          <a:p>
            <a:r>
              <a:rPr lang="en-US" smtClean="0">
                <a:solidFill>
                  <a:prstClr val="black">
                    <a:tint val="75000"/>
                  </a:prstClr>
                </a:solidFill>
              </a:rPr>
              <a:t>September 19, 2018 anno Domini</a:t>
            </a:r>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SOIL, Drake Ag Law 2018</a:t>
            </a:r>
            <a:endParaRPr lang="en-US" dirty="0">
              <a:solidFill>
                <a:prstClr val="black">
                  <a:tint val="75000"/>
                </a:prstClr>
              </a:solidFill>
            </a:endParaRPr>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36591884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r>
              <a:rPr lang="en-US" smtClean="0">
                <a:solidFill>
                  <a:prstClr val="black">
                    <a:tint val="75000"/>
                  </a:prstClr>
                </a:solidFill>
              </a:rPr>
              <a:t>September 19, 2018 anno Domini</a:t>
            </a:r>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SOIL, Drake Ag Law 2018</a:t>
            </a:r>
            <a:endParaRPr lang="en-US" dirty="0">
              <a:solidFill>
                <a:prstClr val="black">
                  <a:tint val="75000"/>
                </a:prstClr>
              </a:solidFill>
            </a:endParaRPr>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42148230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r>
              <a:rPr lang="en-US" smtClean="0">
                <a:solidFill>
                  <a:prstClr val="black">
                    <a:tint val="75000"/>
                  </a:prstClr>
                </a:solidFill>
              </a:rPr>
              <a:t>September 19, 2018 anno Domini</a:t>
            </a:r>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SOIL, Drake Ag Law 2018</a:t>
            </a:r>
            <a:endParaRPr lang="en-US" dirty="0">
              <a:solidFill>
                <a:prstClr val="black">
                  <a:tint val="75000"/>
                </a:prstClr>
              </a:solidFill>
            </a:endParaRPr>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4213512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theme" Target="../theme/theme2.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slideLayout" Target="../slideLayouts/slideLayout45.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17" Type="http://schemas.openxmlformats.org/officeDocument/2006/relationships/theme" Target="../theme/theme3.xml"/><Relationship Id="rId2" Type="http://schemas.openxmlformats.org/officeDocument/2006/relationships/slideLayout" Target="../slideLayouts/slideLayout34.xml"/><Relationship Id="rId16" Type="http://schemas.openxmlformats.org/officeDocument/2006/relationships/slideLayout" Target="../slideLayouts/slideLayout48.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5" Type="http://schemas.openxmlformats.org/officeDocument/2006/relationships/slideLayout" Target="../slideLayouts/slideLayout4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slideLayout" Target="../slideLayouts/slideLayout4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slideLayout" Target="../slideLayouts/slideLayout61.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17" Type="http://schemas.openxmlformats.org/officeDocument/2006/relationships/theme" Target="../theme/theme4.xml"/><Relationship Id="rId2" Type="http://schemas.openxmlformats.org/officeDocument/2006/relationships/slideLayout" Target="../slideLayouts/slideLayout50.xml"/><Relationship Id="rId16" Type="http://schemas.openxmlformats.org/officeDocument/2006/relationships/slideLayout" Target="../slideLayouts/slideLayout64.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5" Type="http://schemas.openxmlformats.org/officeDocument/2006/relationships/slideLayout" Target="../slideLayouts/slideLayout6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slideLayout" Target="../slideLayouts/slideLayout6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2.xml"/><Relationship Id="rId13" Type="http://schemas.openxmlformats.org/officeDocument/2006/relationships/slideLayout" Target="../slideLayouts/slideLayout77.xml"/><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slideLayout" Target="../slideLayouts/slideLayout76.xml"/><Relationship Id="rId17" Type="http://schemas.openxmlformats.org/officeDocument/2006/relationships/theme" Target="../theme/theme5.xml"/><Relationship Id="rId2" Type="http://schemas.openxmlformats.org/officeDocument/2006/relationships/slideLayout" Target="../slideLayouts/slideLayout66.xml"/><Relationship Id="rId16" Type="http://schemas.openxmlformats.org/officeDocument/2006/relationships/slideLayout" Target="../slideLayouts/slideLayout80.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5" Type="http://schemas.openxmlformats.org/officeDocument/2006/relationships/slideLayout" Target="../slideLayouts/slideLayout79.xml"/><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 Id="rId14" Type="http://schemas.openxmlformats.org/officeDocument/2006/relationships/slideLayout" Target="../slideLayouts/slideLayout7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8.xml"/><Relationship Id="rId13" Type="http://schemas.openxmlformats.org/officeDocument/2006/relationships/slideLayout" Target="../slideLayouts/slideLayout93.xml"/><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slideLayout" Target="../slideLayouts/slideLayout92.xml"/><Relationship Id="rId17" Type="http://schemas.openxmlformats.org/officeDocument/2006/relationships/theme" Target="../theme/theme6.xml"/><Relationship Id="rId2" Type="http://schemas.openxmlformats.org/officeDocument/2006/relationships/slideLayout" Target="../slideLayouts/slideLayout82.xml"/><Relationship Id="rId16" Type="http://schemas.openxmlformats.org/officeDocument/2006/relationships/slideLayout" Target="../slideLayouts/slideLayout96.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5" Type="http://schemas.openxmlformats.org/officeDocument/2006/relationships/slideLayout" Target="../slideLayouts/slideLayout9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 Id="rId14" Type="http://schemas.openxmlformats.org/officeDocument/2006/relationships/slideLayout" Target="../slideLayouts/slideLayout9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457200"/>
            <a:r>
              <a:rPr lang="en-US" smtClean="0">
                <a:solidFill>
                  <a:prstClr val="black">
                    <a:tint val="75000"/>
                  </a:prstClr>
                </a:solidFill>
              </a:rPr>
              <a:t>September 19, 2018 anno Domini</a:t>
            </a:r>
            <a:endParaRPr lang="en-US" dirty="0">
              <a:solidFill>
                <a:prstClr val="black">
                  <a:tint val="75000"/>
                </a:prstClr>
              </a:solidFill>
            </a:endParaRPr>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457200"/>
            <a:r>
              <a:rPr lang="en-US" smtClean="0">
                <a:solidFill>
                  <a:prstClr val="black">
                    <a:tint val="75000"/>
                  </a:prstClr>
                </a:solidFill>
              </a:rPr>
              <a:t>SOIL, Drake Ag Law 2018</a:t>
            </a:r>
            <a:endParaRPr lang="en-US" dirty="0">
              <a:solidFill>
                <a:prstClr val="black">
                  <a:tint val="75000"/>
                </a:prstClr>
              </a:solidFill>
            </a:endParaRPr>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pPr defTabSz="457200"/>
            <a:fld id="{D57F1E4F-1CFF-5643-939E-217C01CDF565}" type="slidenum">
              <a:rPr lang="en-US" dirty="0"/>
              <a:pPr defTabSz="457200"/>
              <a:t>‹#›</a:t>
            </a:fld>
            <a:endParaRPr lang="en-US" dirty="0"/>
          </a:p>
        </p:txBody>
      </p:sp>
    </p:spTree>
    <p:extLst>
      <p:ext uri="{BB962C8B-B14F-4D97-AF65-F5344CB8AC3E}">
        <p14:creationId xmlns:p14="http://schemas.microsoft.com/office/powerpoint/2010/main" val="4259746840"/>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 id="2147483737" r:id="rId12"/>
    <p:sldLayoutId id="2147483738" r:id="rId13"/>
    <p:sldLayoutId id="2147483739" r:id="rId14"/>
    <p:sldLayoutId id="2147483740" r:id="rId15"/>
    <p:sldLayoutId id="2147483741" r:id="rId16"/>
  </p:sldLayoutIdLst>
  <p:hf hdr="0"/>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457200"/>
            <a:r>
              <a:rPr lang="en-US" smtClean="0">
                <a:solidFill>
                  <a:prstClr val="black">
                    <a:tint val="75000"/>
                  </a:prstClr>
                </a:solidFill>
              </a:rPr>
              <a:t>September 19, 2018 anno Domini</a:t>
            </a:r>
            <a:endParaRPr lang="en-US" dirty="0">
              <a:solidFill>
                <a:prstClr val="black">
                  <a:tint val="75000"/>
                </a:prstClr>
              </a:solidFill>
            </a:endParaRPr>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457200"/>
            <a:r>
              <a:rPr lang="en-US" smtClean="0">
                <a:solidFill>
                  <a:prstClr val="black">
                    <a:tint val="75000"/>
                  </a:prstClr>
                </a:solidFill>
              </a:rPr>
              <a:t>SOIL, Drake Ag Law 2018</a:t>
            </a:r>
            <a:endParaRPr lang="en-US" dirty="0">
              <a:solidFill>
                <a:prstClr val="black">
                  <a:tint val="75000"/>
                </a:prstClr>
              </a:solidFill>
            </a:endParaRPr>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pPr defTabSz="457200"/>
            <a:fld id="{D57F1E4F-1CFF-5643-939E-217C01CDF565}" type="slidenum">
              <a:rPr lang="en-US" dirty="0"/>
              <a:pPr defTabSz="457200"/>
              <a:t>‹#›</a:t>
            </a:fld>
            <a:endParaRPr lang="en-US" dirty="0"/>
          </a:p>
        </p:txBody>
      </p:sp>
    </p:spTree>
    <p:extLst>
      <p:ext uri="{BB962C8B-B14F-4D97-AF65-F5344CB8AC3E}">
        <p14:creationId xmlns:p14="http://schemas.microsoft.com/office/powerpoint/2010/main" val="2211713676"/>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 id="2147483754" r:id="rId12"/>
    <p:sldLayoutId id="2147483755" r:id="rId13"/>
    <p:sldLayoutId id="2147483756" r:id="rId14"/>
    <p:sldLayoutId id="2147483757" r:id="rId15"/>
    <p:sldLayoutId id="2147483758" r:id="rId16"/>
  </p:sldLayoutIdLst>
  <p:hf hdr="0"/>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457200"/>
            <a:r>
              <a:rPr lang="en-US" smtClean="0">
                <a:solidFill>
                  <a:prstClr val="black">
                    <a:tint val="75000"/>
                  </a:prstClr>
                </a:solidFill>
              </a:rPr>
              <a:t>September 19, 2018 anno Domini</a:t>
            </a:r>
            <a:endParaRPr lang="en-US" dirty="0">
              <a:solidFill>
                <a:prstClr val="black">
                  <a:tint val="75000"/>
                </a:prstClr>
              </a:solidFill>
            </a:endParaRPr>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457200"/>
            <a:r>
              <a:rPr lang="en-US" smtClean="0">
                <a:solidFill>
                  <a:prstClr val="black">
                    <a:tint val="75000"/>
                  </a:prstClr>
                </a:solidFill>
              </a:rPr>
              <a:t>SOIL, Drake Ag Law 2018</a:t>
            </a:r>
            <a:endParaRPr lang="en-US" dirty="0">
              <a:solidFill>
                <a:prstClr val="black">
                  <a:tint val="75000"/>
                </a:prstClr>
              </a:solidFill>
            </a:endParaRPr>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pPr defTabSz="457200"/>
            <a:fld id="{D57F1E4F-1CFF-5643-939E-217C01CDF565}" type="slidenum">
              <a:rPr lang="en-US" dirty="0"/>
              <a:pPr defTabSz="457200"/>
              <a:t>‹#›</a:t>
            </a:fld>
            <a:endParaRPr lang="en-US" dirty="0"/>
          </a:p>
        </p:txBody>
      </p:sp>
    </p:spTree>
    <p:extLst>
      <p:ext uri="{BB962C8B-B14F-4D97-AF65-F5344CB8AC3E}">
        <p14:creationId xmlns:p14="http://schemas.microsoft.com/office/powerpoint/2010/main" val="1273659804"/>
      </p:ext>
    </p:extLst>
  </p:cSld>
  <p:clrMap bg1="lt1" tx1="dk1" bg2="lt2" tx2="dk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 id="2147483769" r:id="rId10"/>
    <p:sldLayoutId id="2147483770" r:id="rId11"/>
    <p:sldLayoutId id="2147483771" r:id="rId12"/>
    <p:sldLayoutId id="2147483772" r:id="rId13"/>
    <p:sldLayoutId id="2147483773" r:id="rId14"/>
    <p:sldLayoutId id="2147483774" r:id="rId15"/>
    <p:sldLayoutId id="2147483775" r:id="rId16"/>
  </p:sldLayoutIdLst>
  <p:hf hdr="0"/>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457200"/>
            <a:r>
              <a:rPr lang="en-US" smtClean="0">
                <a:solidFill>
                  <a:prstClr val="black">
                    <a:tint val="75000"/>
                  </a:prstClr>
                </a:solidFill>
              </a:rPr>
              <a:t>September 19, 2018 anno Domini</a:t>
            </a:r>
            <a:endParaRPr lang="en-US" dirty="0">
              <a:solidFill>
                <a:prstClr val="black">
                  <a:tint val="75000"/>
                </a:prstClr>
              </a:solidFill>
            </a:endParaRPr>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457200"/>
            <a:r>
              <a:rPr lang="en-US" smtClean="0">
                <a:solidFill>
                  <a:prstClr val="black">
                    <a:tint val="75000"/>
                  </a:prstClr>
                </a:solidFill>
              </a:rPr>
              <a:t>SOIL, Drake Ag Law 2018</a:t>
            </a:r>
            <a:endParaRPr lang="en-US" dirty="0">
              <a:solidFill>
                <a:prstClr val="black">
                  <a:tint val="75000"/>
                </a:prstClr>
              </a:solidFill>
            </a:endParaRPr>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pPr defTabSz="457200"/>
            <a:fld id="{D57F1E4F-1CFF-5643-939E-217C01CDF565}" type="slidenum">
              <a:rPr lang="en-US" dirty="0"/>
              <a:pPr defTabSz="457200"/>
              <a:t>‹#›</a:t>
            </a:fld>
            <a:endParaRPr lang="en-US" dirty="0"/>
          </a:p>
        </p:txBody>
      </p:sp>
    </p:spTree>
    <p:extLst>
      <p:ext uri="{BB962C8B-B14F-4D97-AF65-F5344CB8AC3E}">
        <p14:creationId xmlns:p14="http://schemas.microsoft.com/office/powerpoint/2010/main" val="276456535"/>
      </p:ext>
    </p:extLst>
  </p:cSld>
  <p:clrMap bg1="lt1" tx1="dk1" bg2="lt2" tx2="dk2" accent1="accent1" accent2="accent2" accent3="accent3" accent4="accent4" accent5="accent5" accent6="accent6" hlink="hlink" folHlink="folHlink"/>
  <p:sldLayoutIdLst>
    <p:sldLayoutId id="2147483811" r:id="rId1"/>
    <p:sldLayoutId id="2147483812" r:id="rId2"/>
    <p:sldLayoutId id="2147483813" r:id="rId3"/>
    <p:sldLayoutId id="2147483814" r:id="rId4"/>
    <p:sldLayoutId id="2147483815" r:id="rId5"/>
    <p:sldLayoutId id="2147483816" r:id="rId6"/>
    <p:sldLayoutId id="2147483817" r:id="rId7"/>
    <p:sldLayoutId id="2147483818" r:id="rId8"/>
    <p:sldLayoutId id="2147483819" r:id="rId9"/>
    <p:sldLayoutId id="2147483820" r:id="rId10"/>
    <p:sldLayoutId id="2147483821" r:id="rId11"/>
    <p:sldLayoutId id="2147483822" r:id="rId12"/>
    <p:sldLayoutId id="2147483823" r:id="rId13"/>
    <p:sldLayoutId id="2147483824" r:id="rId14"/>
    <p:sldLayoutId id="2147483825" r:id="rId15"/>
    <p:sldLayoutId id="2147483826" r:id="rId16"/>
  </p:sldLayoutIdLst>
  <p:hf hdr="0"/>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457200"/>
            <a:r>
              <a:rPr lang="en-US" smtClean="0">
                <a:solidFill>
                  <a:prstClr val="black">
                    <a:tint val="75000"/>
                  </a:prstClr>
                </a:solidFill>
              </a:rPr>
              <a:t>September 19, 2018 anno Domini</a:t>
            </a:r>
            <a:endParaRPr lang="en-US" dirty="0">
              <a:solidFill>
                <a:prstClr val="black">
                  <a:tint val="75000"/>
                </a:prstClr>
              </a:solidFill>
            </a:endParaRPr>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457200"/>
            <a:r>
              <a:rPr lang="en-US" smtClean="0">
                <a:solidFill>
                  <a:prstClr val="black">
                    <a:tint val="75000"/>
                  </a:prstClr>
                </a:solidFill>
              </a:rPr>
              <a:t>SOIL, Drake Ag Law 2018</a:t>
            </a:r>
            <a:endParaRPr lang="en-US" dirty="0">
              <a:solidFill>
                <a:prstClr val="black">
                  <a:tint val="75000"/>
                </a:prstClr>
              </a:solidFill>
            </a:endParaRPr>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pPr defTabSz="457200"/>
            <a:fld id="{D57F1E4F-1CFF-5643-939E-217C01CDF565}" type="slidenum">
              <a:rPr lang="en-US" dirty="0"/>
              <a:pPr defTabSz="457200"/>
              <a:t>‹#›</a:t>
            </a:fld>
            <a:endParaRPr lang="en-US" dirty="0"/>
          </a:p>
        </p:txBody>
      </p:sp>
    </p:spTree>
    <p:extLst>
      <p:ext uri="{BB962C8B-B14F-4D97-AF65-F5344CB8AC3E}">
        <p14:creationId xmlns:p14="http://schemas.microsoft.com/office/powerpoint/2010/main" val="4060080878"/>
      </p:ext>
    </p:extLst>
  </p:cSld>
  <p:clrMap bg1="lt1" tx1="dk1" bg2="lt2" tx2="dk2" accent1="accent1" accent2="accent2" accent3="accent3" accent4="accent4" accent5="accent5" accent6="accent6" hlink="hlink" folHlink="folHlink"/>
  <p:sldLayoutIdLst>
    <p:sldLayoutId id="2147483845" r:id="rId1"/>
    <p:sldLayoutId id="2147483846" r:id="rId2"/>
    <p:sldLayoutId id="2147483847" r:id="rId3"/>
    <p:sldLayoutId id="2147483848" r:id="rId4"/>
    <p:sldLayoutId id="2147483849" r:id="rId5"/>
    <p:sldLayoutId id="2147483850" r:id="rId6"/>
    <p:sldLayoutId id="2147483851" r:id="rId7"/>
    <p:sldLayoutId id="2147483852" r:id="rId8"/>
    <p:sldLayoutId id="2147483853" r:id="rId9"/>
    <p:sldLayoutId id="2147483854" r:id="rId10"/>
    <p:sldLayoutId id="2147483855" r:id="rId11"/>
    <p:sldLayoutId id="2147483856" r:id="rId12"/>
    <p:sldLayoutId id="2147483857" r:id="rId13"/>
    <p:sldLayoutId id="2147483858" r:id="rId14"/>
    <p:sldLayoutId id="2147483859" r:id="rId15"/>
    <p:sldLayoutId id="2147483860" r:id="rId16"/>
  </p:sldLayoutIdLst>
  <p:hf hdr="0"/>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457200"/>
            <a:r>
              <a:rPr lang="en-US" smtClean="0">
                <a:solidFill>
                  <a:prstClr val="black">
                    <a:tint val="75000"/>
                  </a:prstClr>
                </a:solidFill>
              </a:rPr>
              <a:t>September 19, 2018 anno Domini</a:t>
            </a:r>
            <a:endParaRPr lang="en-US" dirty="0">
              <a:solidFill>
                <a:prstClr val="black">
                  <a:tint val="75000"/>
                </a:prstClr>
              </a:solidFill>
            </a:endParaRPr>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457200"/>
            <a:r>
              <a:rPr lang="en-US" smtClean="0">
                <a:solidFill>
                  <a:prstClr val="black">
                    <a:tint val="75000"/>
                  </a:prstClr>
                </a:solidFill>
              </a:rPr>
              <a:t>SOIL, Drake Ag Law 2018</a:t>
            </a:r>
            <a:endParaRPr lang="en-US" dirty="0">
              <a:solidFill>
                <a:prstClr val="black">
                  <a:tint val="75000"/>
                </a:prstClr>
              </a:solidFill>
            </a:endParaRPr>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pPr defTabSz="457200"/>
            <a:fld id="{D57F1E4F-1CFF-5643-939E-217C01CDF565}" type="slidenum">
              <a:rPr lang="en-US" smtClean="0"/>
              <a:pPr defTabSz="457200"/>
              <a:t>‹#›</a:t>
            </a:fld>
            <a:endParaRPr lang="en-US" dirty="0"/>
          </a:p>
        </p:txBody>
      </p:sp>
    </p:spTree>
    <p:extLst>
      <p:ext uri="{BB962C8B-B14F-4D97-AF65-F5344CB8AC3E}">
        <p14:creationId xmlns:p14="http://schemas.microsoft.com/office/powerpoint/2010/main" val="1796869914"/>
      </p:ext>
    </p:extLst>
  </p:cSld>
  <p:clrMap bg1="lt1" tx1="dk1" bg2="lt2" tx2="dk2" accent1="accent1" accent2="accent2" accent3="accent3" accent4="accent4" accent5="accent5" accent6="accent6" hlink="hlink" folHlink="folHlink"/>
  <p:sldLayoutIdLst>
    <p:sldLayoutId id="2147483988" r:id="rId1"/>
    <p:sldLayoutId id="2147483989" r:id="rId2"/>
    <p:sldLayoutId id="2147483990" r:id="rId3"/>
    <p:sldLayoutId id="2147483991" r:id="rId4"/>
    <p:sldLayoutId id="2147483992" r:id="rId5"/>
    <p:sldLayoutId id="2147483993" r:id="rId6"/>
    <p:sldLayoutId id="2147483994" r:id="rId7"/>
    <p:sldLayoutId id="2147483995" r:id="rId8"/>
    <p:sldLayoutId id="2147483996" r:id="rId9"/>
    <p:sldLayoutId id="2147483997" r:id="rId10"/>
    <p:sldLayoutId id="2147483998" r:id="rId11"/>
    <p:sldLayoutId id="2147483999" r:id="rId12"/>
    <p:sldLayoutId id="2147484000" r:id="rId13"/>
    <p:sldLayoutId id="2147484001" r:id="rId14"/>
    <p:sldLayoutId id="2147484002" r:id="rId15"/>
    <p:sldLayoutId id="2147484003" r:id="rId16"/>
  </p:sldLayoutIdLst>
  <p:hf hdr="0"/>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8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87.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87.xml"/><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87.xml"/><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87.xml"/><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87.xml"/><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8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87.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87.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86.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9.xml"/><Relationship Id="rId1" Type="http://schemas.openxmlformats.org/officeDocument/2006/relationships/slideLayout" Target="../slideLayouts/slideLayout8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2.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0.xml"/><Relationship Id="rId1" Type="http://schemas.openxmlformats.org/officeDocument/2006/relationships/slideLayout" Target="../slideLayouts/slideLayout87.xml"/></Relationships>
</file>

<file path=ppt/slides/_rels/slide2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1.xml"/><Relationship Id="rId1" Type="http://schemas.openxmlformats.org/officeDocument/2006/relationships/slideLayout" Target="../slideLayouts/slideLayout87.xml"/></Relationships>
</file>

<file path=ppt/slides/_rels/slide2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2.xml"/><Relationship Id="rId1" Type="http://schemas.openxmlformats.org/officeDocument/2006/relationships/slideLayout" Target="../slideLayouts/slideLayout87.xml"/></Relationships>
</file>

<file path=ppt/slides/_rels/slide2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3.xml"/><Relationship Id="rId1" Type="http://schemas.openxmlformats.org/officeDocument/2006/relationships/slideLayout" Target="../slideLayouts/slideLayout87.xml"/></Relationships>
</file>

<file path=ppt/slides/_rels/slide24.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1.jpeg"/><Relationship Id="rId7" Type="http://schemas.openxmlformats.org/officeDocument/2006/relationships/diagramColors" Target="../diagrams/colors1.xml"/><Relationship Id="rId2" Type="http://schemas.openxmlformats.org/officeDocument/2006/relationships/notesSlide" Target="../notesSlides/notesSlide24.xml"/><Relationship Id="rId1" Type="http://schemas.openxmlformats.org/officeDocument/2006/relationships/slideLayout" Target="../slideLayouts/slideLayout18.xml"/><Relationship Id="rId6" Type="http://schemas.openxmlformats.org/officeDocument/2006/relationships/diagramQuickStyle" Target="../diagrams/quickStyle1.xml"/><Relationship Id="rId5" Type="http://schemas.openxmlformats.org/officeDocument/2006/relationships/diagramLayout" Target="../diagrams/layout1.xml"/><Relationship Id="rId10" Type="http://schemas.openxmlformats.org/officeDocument/2006/relationships/image" Target="../media/image23.jpg"/><Relationship Id="rId4" Type="http://schemas.openxmlformats.org/officeDocument/2006/relationships/diagramData" Target="../diagrams/data1.xml"/><Relationship Id="rId9" Type="http://schemas.openxmlformats.org/officeDocument/2006/relationships/image" Target="../media/image22.gif"/></Relationships>
</file>

<file path=ppt/slides/_rels/slide25.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diagramColors" Target="../diagrams/colors2.xml"/><Relationship Id="rId11" Type="http://schemas.openxmlformats.org/officeDocument/2006/relationships/image" Target="../media/image24.png"/><Relationship Id="rId5" Type="http://schemas.openxmlformats.org/officeDocument/2006/relationships/diagramQuickStyle" Target="../diagrams/quickStyle2.xml"/><Relationship Id="rId10" Type="http://schemas.openxmlformats.org/officeDocument/2006/relationships/image" Target="../media/image23.jpg"/><Relationship Id="rId4" Type="http://schemas.openxmlformats.org/officeDocument/2006/relationships/diagramLayout" Target="../diagrams/layout2.xml"/><Relationship Id="rId9" Type="http://schemas.openxmlformats.org/officeDocument/2006/relationships/image" Target="../media/image22.gif"/></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6.xml"/><Relationship Id="rId1" Type="http://schemas.openxmlformats.org/officeDocument/2006/relationships/slideLayout" Target="../slideLayouts/slideLayout39.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7.xml"/><Relationship Id="rId1" Type="http://schemas.openxmlformats.org/officeDocument/2006/relationships/slideLayout" Target="../slideLayouts/slideLayout39.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82.xml"/></Relationships>
</file>

<file path=ppt/slides/_rels/slide2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9.xml"/><Relationship Id="rId1" Type="http://schemas.openxmlformats.org/officeDocument/2006/relationships/slideLayout" Target="../slideLayouts/slideLayout8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1.xml"/></Relationships>
</file>

<file path=ppt/slides/_rels/slide3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0.xml"/><Relationship Id="rId1" Type="http://schemas.openxmlformats.org/officeDocument/2006/relationships/slideLayout" Target="../slideLayouts/slideLayout71.xml"/></Relationships>
</file>

<file path=ppt/slides/_rels/slide3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1.xml"/><Relationship Id="rId1" Type="http://schemas.openxmlformats.org/officeDocument/2006/relationships/slideLayout" Target="../slideLayouts/slideLayout55.xml"/></Relationships>
</file>

<file path=ppt/slides/_rels/slide3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2.xml"/><Relationship Id="rId1" Type="http://schemas.openxmlformats.org/officeDocument/2006/relationships/slideLayout" Target="../slideLayouts/slideLayout87.xml"/></Relationships>
</file>

<file path=ppt/slides/_rels/slide3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3.xml"/><Relationship Id="rId1" Type="http://schemas.openxmlformats.org/officeDocument/2006/relationships/slideLayout" Target="../slideLayouts/slideLayout87.xml"/></Relationships>
</file>

<file path=ppt/slides/_rels/slide34.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34.xml"/><Relationship Id="rId1" Type="http://schemas.openxmlformats.org/officeDocument/2006/relationships/slideLayout" Target="../slideLayouts/slideLayout87.xml"/></Relationships>
</file>

<file path=ppt/slides/_rels/slide3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5.xml"/><Relationship Id="rId1" Type="http://schemas.openxmlformats.org/officeDocument/2006/relationships/slideLayout" Target="../slideLayouts/slideLayout8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66.xml"/></Relationships>
</file>

<file path=ppt/slides/_rels/slide37.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37.xml"/><Relationship Id="rId1" Type="http://schemas.openxmlformats.org/officeDocument/2006/relationships/slideLayout" Target="../slideLayouts/slideLayout87.xml"/></Relationships>
</file>

<file path=ppt/slides/_rels/slide3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8.xml"/><Relationship Id="rId1" Type="http://schemas.openxmlformats.org/officeDocument/2006/relationships/slideLayout" Target="../slideLayouts/slideLayout87.xml"/></Relationships>
</file>

<file path=ppt/slides/_rels/slide3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9.xml"/><Relationship Id="rId1" Type="http://schemas.openxmlformats.org/officeDocument/2006/relationships/slideLayout" Target="../slideLayouts/slideLayout87.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87.xml"/></Relationships>
</file>

<file path=ppt/slides/_rels/slide4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40.xml"/><Relationship Id="rId1" Type="http://schemas.openxmlformats.org/officeDocument/2006/relationships/slideLayout" Target="../slideLayouts/slideLayout82.xml"/><Relationship Id="rId4" Type="http://schemas.openxmlformats.org/officeDocument/2006/relationships/image" Target="../media/image36.png"/></Relationships>
</file>

<file path=ppt/slides/_rels/slide4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1.xml"/><Relationship Id="rId1" Type="http://schemas.openxmlformats.org/officeDocument/2006/relationships/slideLayout" Target="../slideLayouts/slideLayout87.xml"/></Relationships>
</file>

<file path=ppt/slides/_rels/slide4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42.xml"/><Relationship Id="rId1" Type="http://schemas.openxmlformats.org/officeDocument/2006/relationships/slideLayout" Target="../slideLayouts/slideLayout82.xml"/></Relationships>
</file>

<file path=ppt/slides/_rels/slide4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3.xml"/><Relationship Id="rId1" Type="http://schemas.openxmlformats.org/officeDocument/2006/relationships/slideLayout" Target="../slideLayouts/slideLayout82.xml"/><Relationship Id="rId5" Type="http://schemas.openxmlformats.org/officeDocument/2006/relationships/image" Target="../media/image40.png"/><Relationship Id="rId4" Type="http://schemas.openxmlformats.org/officeDocument/2006/relationships/hyperlink" Target="http://www.connectiowa.org/mapping/_interactive_map_interface/?q=map"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44.xml"/><Relationship Id="rId1" Type="http://schemas.openxmlformats.org/officeDocument/2006/relationships/slideLayout" Target="../slideLayouts/slideLayout87.xml"/></Relationships>
</file>

<file path=ppt/slides/_rels/slide45.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45.xml"/><Relationship Id="rId1" Type="http://schemas.openxmlformats.org/officeDocument/2006/relationships/slideLayout" Target="../slideLayouts/slideLayout87.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82.xml"/></Relationships>
</file>

<file path=ppt/slides/_rels/slide4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7.xml"/><Relationship Id="rId1" Type="http://schemas.openxmlformats.org/officeDocument/2006/relationships/slideLayout" Target="../slideLayouts/slideLayout71.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87.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87.xml"/></Relationships>
</file>

<file path=ppt/slides/_rels/slide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7.xml"/><Relationship Id="rId1" Type="http://schemas.openxmlformats.org/officeDocument/2006/relationships/slideLayout" Target="../slideLayouts/slideLayout87.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87.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87.xml"/><Relationship Id="rId4" Type="http://schemas.openxmlformats.org/officeDocument/2006/relationships/image" Target="../media/image6.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181350" y="373380"/>
            <a:ext cx="6945630" cy="3680460"/>
          </a:xfrm>
        </p:spPr>
        <p:txBody>
          <a:bodyPr>
            <a:normAutofit/>
          </a:bodyPr>
          <a:lstStyle/>
          <a:p>
            <a:r>
              <a:rPr lang="en-US" sz="5475" b="1" u="sng" dirty="0" smtClean="0">
                <a:solidFill>
                  <a:schemeClr val="accent5">
                    <a:lumMod val="75000"/>
                  </a:schemeClr>
                </a:solidFill>
                <a:latin typeface="Arial Black" panose="020B0A04020102020204" pitchFamily="34" charset="0"/>
              </a:rPr>
              <a:t>Our </a:t>
            </a:r>
            <a:r>
              <a:rPr lang="en-US" sz="5475" b="1" u="sng" dirty="0">
                <a:solidFill>
                  <a:schemeClr val="accent5">
                    <a:lumMod val="75000"/>
                  </a:schemeClr>
                </a:solidFill>
                <a:latin typeface="Arial Black" panose="020B0A04020102020204" pitchFamily="34" charset="0"/>
              </a:rPr>
              <a:t>Iowa:</a:t>
            </a:r>
            <a:r>
              <a:rPr lang="en-US" sz="5475" b="1" dirty="0">
                <a:latin typeface="Arial Black" panose="020B0A04020102020204" pitchFamily="34" charset="0"/>
              </a:rPr>
              <a:t/>
            </a:r>
            <a:br>
              <a:rPr lang="en-US" sz="5475" b="1" dirty="0">
                <a:latin typeface="Arial Black" panose="020B0A04020102020204" pitchFamily="34" charset="0"/>
              </a:rPr>
            </a:br>
            <a:r>
              <a:rPr lang="en-US" b="1" dirty="0" smtClean="0">
                <a:solidFill>
                  <a:schemeClr val="accent2"/>
                </a:solidFill>
                <a:latin typeface="Arial Black" panose="020B0A04020102020204" pitchFamily="34" charset="0"/>
              </a:rPr>
              <a:t>The 21</a:t>
            </a:r>
            <a:r>
              <a:rPr lang="en-US" b="1" baseline="30000" dirty="0" smtClean="0">
                <a:solidFill>
                  <a:schemeClr val="accent2"/>
                </a:solidFill>
                <a:latin typeface="Arial Black" panose="020B0A04020102020204" pitchFamily="34" charset="0"/>
              </a:rPr>
              <a:t>st</a:t>
            </a:r>
            <a:r>
              <a:rPr lang="en-US" b="1" dirty="0" smtClean="0">
                <a:solidFill>
                  <a:schemeClr val="accent2"/>
                </a:solidFill>
                <a:latin typeface="Arial Black" panose="020B0A04020102020204" pitchFamily="34" charset="0"/>
              </a:rPr>
              <a:t> Century Agricultural Economy </a:t>
            </a:r>
            <a:endParaRPr lang="en-US" b="1" dirty="0">
              <a:solidFill>
                <a:schemeClr val="accent2"/>
              </a:solidFill>
              <a:latin typeface="Arial Black" panose="020B0A04020102020204" pitchFamily="34" charset="0"/>
            </a:endParaRPr>
          </a:p>
        </p:txBody>
      </p:sp>
      <p:sp>
        <p:nvSpPr>
          <p:cNvPr id="3" name="Subtitle 2"/>
          <p:cNvSpPr>
            <a:spLocks noGrp="1"/>
          </p:cNvSpPr>
          <p:nvPr>
            <p:ph type="subTitle" idx="1"/>
          </p:nvPr>
        </p:nvSpPr>
        <p:spPr>
          <a:xfrm>
            <a:off x="2857500" y="4345430"/>
            <a:ext cx="6629400" cy="1453389"/>
          </a:xfrm>
        </p:spPr>
        <p:txBody>
          <a:bodyPr>
            <a:noAutofit/>
          </a:bodyPr>
          <a:lstStyle/>
          <a:p>
            <a:pPr algn="ctr"/>
            <a:r>
              <a:rPr lang="en-US" sz="2800" dirty="0" smtClean="0"/>
              <a:t>A vision advancing Iowa’s ecosystem leadership in agriculture &amp; innovation.</a:t>
            </a:r>
            <a:endParaRPr lang="en-US" sz="2800" dirty="0"/>
          </a:p>
        </p:txBody>
      </p:sp>
      <p:sp>
        <p:nvSpPr>
          <p:cNvPr id="4" name="Date Placeholder 3"/>
          <p:cNvSpPr>
            <a:spLocks noGrp="1"/>
          </p:cNvSpPr>
          <p:nvPr>
            <p:ph type="dt" sz="half" idx="10"/>
          </p:nvPr>
        </p:nvSpPr>
        <p:spPr/>
        <p:txBody>
          <a:bodyPr/>
          <a:lstStyle/>
          <a:p>
            <a:r>
              <a:rPr lang="en-US" smtClean="0"/>
              <a:t>September 19, 2018 anno Domini</a:t>
            </a:r>
            <a:endParaRPr lang="en-US"/>
          </a:p>
        </p:txBody>
      </p:sp>
      <p:sp>
        <p:nvSpPr>
          <p:cNvPr id="5" name="Footer Placeholder 4"/>
          <p:cNvSpPr>
            <a:spLocks noGrp="1"/>
          </p:cNvSpPr>
          <p:nvPr>
            <p:ph type="ftr" sz="quarter" idx="11"/>
          </p:nvPr>
        </p:nvSpPr>
        <p:spPr/>
        <p:txBody>
          <a:bodyPr/>
          <a:lstStyle/>
          <a:p>
            <a:r>
              <a:rPr lang="en-US" smtClean="0"/>
              <a:t>SOIL, Drake Ag Law 2018</a:t>
            </a:r>
            <a:endParaRPr lang="en-US"/>
          </a:p>
        </p:txBody>
      </p:sp>
      <p:sp>
        <p:nvSpPr>
          <p:cNvPr id="6" name="Slide Number Placeholder 5"/>
          <p:cNvSpPr>
            <a:spLocks noGrp="1"/>
          </p:cNvSpPr>
          <p:nvPr>
            <p:ph type="sldNum" sz="quarter" idx="12"/>
          </p:nvPr>
        </p:nvSpPr>
        <p:spPr/>
        <p:txBody>
          <a:bodyPr/>
          <a:lstStyle/>
          <a:p>
            <a:fld id="{0590EC6E-6C16-4549-A47D-CE9F9B7F7658}" type="slidenum">
              <a:rPr lang="en-US" smtClean="0"/>
              <a:t>1</a:t>
            </a:fld>
            <a:endParaRPr lang="en-US"/>
          </a:p>
        </p:txBody>
      </p:sp>
    </p:spTree>
    <p:extLst>
      <p:ext uri="{BB962C8B-B14F-4D97-AF65-F5344CB8AC3E}">
        <p14:creationId xmlns:p14="http://schemas.microsoft.com/office/powerpoint/2010/main" val="11054244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September 19, 2018 anno Domini</a:t>
            </a:r>
            <a:endParaRPr lang="en-US"/>
          </a:p>
        </p:txBody>
      </p:sp>
      <p:sp>
        <p:nvSpPr>
          <p:cNvPr id="3" name="Footer Placeholder 2"/>
          <p:cNvSpPr>
            <a:spLocks noGrp="1"/>
          </p:cNvSpPr>
          <p:nvPr>
            <p:ph type="ftr" sz="quarter" idx="11"/>
          </p:nvPr>
        </p:nvSpPr>
        <p:spPr/>
        <p:txBody>
          <a:bodyPr/>
          <a:lstStyle/>
          <a:p>
            <a:r>
              <a:rPr lang="en-US" smtClean="0"/>
              <a:t>SOIL, Drake Ag Law 2018</a:t>
            </a:r>
            <a:endParaRPr lang="en-US"/>
          </a:p>
        </p:txBody>
      </p:sp>
      <p:sp>
        <p:nvSpPr>
          <p:cNvPr id="4" name="Slide Number Placeholder 3"/>
          <p:cNvSpPr>
            <a:spLocks noGrp="1"/>
          </p:cNvSpPr>
          <p:nvPr>
            <p:ph type="sldNum" sz="quarter" idx="12"/>
          </p:nvPr>
        </p:nvSpPr>
        <p:spPr/>
        <p:txBody>
          <a:bodyPr/>
          <a:lstStyle/>
          <a:p>
            <a:fld id="{0590EC6E-6C16-4549-A47D-CE9F9B7F7658}" type="slidenum">
              <a:rPr lang="en-US" smtClean="0"/>
              <a:t>10</a:t>
            </a:fld>
            <a:endParaRPr lang="en-US"/>
          </a:p>
        </p:txBody>
      </p:sp>
      <p:pic>
        <p:nvPicPr>
          <p:cNvPr id="5" name="Picture 4"/>
          <p:cNvPicPr>
            <a:picLocks noChangeAspect="1"/>
          </p:cNvPicPr>
          <p:nvPr/>
        </p:nvPicPr>
        <p:blipFill rotWithShape="1">
          <a:blip r:embed="rId3"/>
          <a:srcRect l="12646" t="22875" r="15516" b="1569"/>
          <a:stretch/>
        </p:blipFill>
        <p:spPr>
          <a:xfrm>
            <a:off x="1532964" y="690282"/>
            <a:ext cx="8758519" cy="5181600"/>
          </a:xfrm>
          <a:prstGeom prst="rect">
            <a:avLst/>
          </a:prstGeom>
        </p:spPr>
      </p:pic>
    </p:spTree>
    <p:extLst>
      <p:ext uri="{BB962C8B-B14F-4D97-AF65-F5344CB8AC3E}">
        <p14:creationId xmlns:p14="http://schemas.microsoft.com/office/powerpoint/2010/main" val="168619713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September 19, 2018 anno Domini</a:t>
            </a:r>
            <a:endParaRPr lang="en-US"/>
          </a:p>
        </p:txBody>
      </p:sp>
      <p:sp>
        <p:nvSpPr>
          <p:cNvPr id="3" name="Footer Placeholder 2"/>
          <p:cNvSpPr>
            <a:spLocks noGrp="1"/>
          </p:cNvSpPr>
          <p:nvPr>
            <p:ph type="ftr" sz="quarter" idx="11"/>
          </p:nvPr>
        </p:nvSpPr>
        <p:spPr/>
        <p:txBody>
          <a:bodyPr/>
          <a:lstStyle/>
          <a:p>
            <a:r>
              <a:rPr lang="en-US" smtClean="0"/>
              <a:t>SOIL, Drake Ag Law 2018</a:t>
            </a:r>
            <a:endParaRPr lang="en-US"/>
          </a:p>
        </p:txBody>
      </p:sp>
      <p:sp>
        <p:nvSpPr>
          <p:cNvPr id="4" name="Slide Number Placeholder 3"/>
          <p:cNvSpPr>
            <a:spLocks noGrp="1"/>
          </p:cNvSpPr>
          <p:nvPr>
            <p:ph type="sldNum" sz="quarter" idx="12"/>
          </p:nvPr>
        </p:nvSpPr>
        <p:spPr/>
        <p:txBody>
          <a:bodyPr/>
          <a:lstStyle/>
          <a:p>
            <a:fld id="{0590EC6E-6C16-4549-A47D-CE9F9B7F7658}" type="slidenum">
              <a:rPr lang="en-US" smtClean="0"/>
              <a:t>11</a:t>
            </a:fld>
            <a:endParaRPr lang="en-US"/>
          </a:p>
        </p:txBody>
      </p:sp>
      <p:pic>
        <p:nvPicPr>
          <p:cNvPr id="6" name="Picture 5"/>
          <p:cNvPicPr>
            <a:picLocks noChangeAspect="1"/>
          </p:cNvPicPr>
          <p:nvPr/>
        </p:nvPicPr>
        <p:blipFill>
          <a:blip r:embed="rId3"/>
          <a:stretch>
            <a:fillRect/>
          </a:stretch>
        </p:blipFill>
        <p:spPr>
          <a:xfrm>
            <a:off x="1888552" y="107265"/>
            <a:ext cx="8414896" cy="5159499"/>
          </a:xfrm>
          <a:prstGeom prst="rect">
            <a:avLst/>
          </a:prstGeom>
        </p:spPr>
      </p:pic>
      <p:pic>
        <p:nvPicPr>
          <p:cNvPr id="7" name="Picture 6"/>
          <p:cNvPicPr>
            <a:picLocks noChangeAspect="1"/>
          </p:cNvPicPr>
          <p:nvPr/>
        </p:nvPicPr>
        <p:blipFill>
          <a:blip r:embed="rId4"/>
          <a:stretch>
            <a:fillRect/>
          </a:stretch>
        </p:blipFill>
        <p:spPr>
          <a:xfrm>
            <a:off x="2720368" y="5266765"/>
            <a:ext cx="6751263" cy="974016"/>
          </a:xfrm>
          <a:prstGeom prst="rect">
            <a:avLst/>
          </a:prstGeom>
        </p:spPr>
      </p:pic>
    </p:spTree>
    <p:extLst>
      <p:ext uri="{BB962C8B-B14F-4D97-AF65-F5344CB8AC3E}">
        <p14:creationId xmlns:p14="http://schemas.microsoft.com/office/powerpoint/2010/main" val="116537320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September 19, 2018 anno Domini</a:t>
            </a:r>
            <a:endParaRPr lang="en-US"/>
          </a:p>
        </p:txBody>
      </p:sp>
      <p:sp>
        <p:nvSpPr>
          <p:cNvPr id="3" name="Footer Placeholder 2"/>
          <p:cNvSpPr>
            <a:spLocks noGrp="1"/>
          </p:cNvSpPr>
          <p:nvPr>
            <p:ph type="ftr" sz="quarter" idx="11"/>
          </p:nvPr>
        </p:nvSpPr>
        <p:spPr/>
        <p:txBody>
          <a:bodyPr/>
          <a:lstStyle/>
          <a:p>
            <a:r>
              <a:rPr lang="en-US" smtClean="0"/>
              <a:t>SOIL, Drake Ag Law 2018</a:t>
            </a:r>
            <a:endParaRPr lang="en-US"/>
          </a:p>
        </p:txBody>
      </p:sp>
      <p:sp>
        <p:nvSpPr>
          <p:cNvPr id="4" name="Slide Number Placeholder 3"/>
          <p:cNvSpPr>
            <a:spLocks noGrp="1"/>
          </p:cNvSpPr>
          <p:nvPr>
            <p:ph type="sldNum" sz="quarter" idx="12"/>
          </p:nvPr>
        </p:nvSpPr>
        <p:spPr/>
        <p:txBody>
          <a:bodyPr/>
          <a:lstStyle/>
          <a:p>
            <a:fld id="{0590EC6E-6C16-4549-A47D-CE9F9B7F7658}" type="slidenum">
              <a:rPr lang="en-US" smtClean="0"/>
              <a:t>12</a:t>
            </a:fld>
            <a:endParaRPr lang="en-US"/>
          </a:p>
        </p:txBody>
      </p:sp>
      <p:pic>
        <p:nvPicPr>
          <p:cNvPr id="7" name="Picture 6"/>
          <p:cNvPicPr>
            <a:picLocks noChangeAspect="1"/>
          </p:cNvPicPr>
          <p:nvPr/>
        </p:nvPicPr>
        <p:blipFill>
          <a:blip r:embed="rId3"/>
          <a:stretch>
            <a:fillRect/>
          </a:stretch>
        </p:blipFill>
        <p:spPr>
          <a:xfrm>
            <a:off x="1731953" y="50164"/>
            <a:ext cx="8728093" cy="5494505"/>
          </a:xfrm>
          <a:prstGeom prst="rect">
            <a:avLst/>
          </a:prstGeom>
        </p:spPr>
      </p:pic>
      <p:pic>
        <p:nvPicPr>
          <p:cNvPr id="8" name="Picture 7"/>
          <p:cNvPicPr>
            <a:picLocks noChangeAspect="1"/>
          </p:cNvPicPr>
          <p:nvPr/>
        </p:nvPicPr>
        <p:blipFill>
          <a:blip r:embed="rId4"/>
          <a:stretch>
            <a:fillRect/>
          </a:stretch>
        </p:blipFill>
        <p:spPr>
          <a:xfrm>
            <a:off x="2870946" y="5037455"/>
            <a:ext cx="6450106" cy="1193688"/>
          </a:xfrm>
          <a:prstGeom prst="rect">
            <a:avLst/>
          </a:prstGeom>
        </p:spPr>
      </p:pic>
    </p:spTree>
    <p:extLst>
      <p:ext uri="{BB962C8B-B14F-4D97-AF65-F5344CB8AC3E}">
        <p14:creationId xmlns:p14="http://schemas.microsoft.com/office/powerpoint/2010/main" val="359633899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solidFill>
                  <a:prstClr val="black">
                    <a:tint val="75000"/>
                  </a:prstClr>
                </a:solidFill>
              </a:rPr>
              <a:t>September 19, 2018 anno Domini</a:t>
            </a:r>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r>
              <a:rPr lang="en-US" smtClean="0">
                <a:solidFill>
                  <a:prstClr val="black">
                    <a:tint val="75000"/>
                  </a:prstClr>
                </a:solidFill>
              </a:rPr>
              <a:t>SOIL, Drake Ag Law 2018</a:t>
            </a:r>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D57F1E4F-1CFF-5643-939E-217C01CDF565}" type="slidenum">
              <a:rPr lang="en-US" smtClean="0"/>
              <a:pPr/>
              <a:t>13</a:t>
            </a:fld>
            <a:endParaRPr lang="en-US" dirty="0"/>
          </a:p>
        </p:txBody>
      </p:sp>
      <p:pic>
        <p:nvPicPr>
          <p:cNvPr id="5" name="Picture 4"/>
          <p:cNvPicPr>
            <a:picLocks noChangeAspect="1"/>
          </p:cNvPicPr>
          <p:nvPr/>
        </p:nvPicPr>
        <p:blipFill>
          <a:blip r:embed="rId3"/>
          <a:stretch>
            <a:fillRect/>
          </a:stretch>
        </p:blipFill>
        <p:spPr>
          <a:xfrm>
            <a:off x="2362200" y="1076325"/>
            <a:ext cx="7467600" cy="4705350"/>
          </a:xfrm>
          <a:prstGeom prst="rect">
            <a:avLst/>
          </a:prstGeom>
        </p:spPr>
      </p:pic>
      <p:pic>
        <p:nvPicPr>
          <p:cNvPr id="6" name="Picture 5"/>
          <p:cNvPicPr>
            <a:picLocks noChangeAspect="1"/>
          </p:cNvPicPr>
          <p:nvPr/>
        </p:nvPicPr>
        <p:blipFill>
          <a:blip r:embed="rId4"/>
          <a:stretch>
            <a:fillRect/>
          </a:stretch>
        </p:blipFill>
        <p:spPr>
          <a:xfrm>
            <a:off x="3773940" y="388638"/>
            <a:ext cx="4752975" cy="923925"/>
          </a:xfrm>
          <a:prstGeom prst="rect">
            <a:avLst/>
          </a:prstGeom>
        </p:spPr>
      </p:pic>
    </p:spTree>
    <p:extLst>
      <p:ext uri="{BB962C8B-B14F-4D97-AF65-F5344CB8AC3E}">
        <p14:creationId xmlns:p14="http://schemas.microsoft.com/office/powerpoint/2010/main" val="56953607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solidFill>
                  <a:prstClr val="black">
                    <a:tint val="75000"/>
                  </a:prstClr>
                </a:solidFill>
              </a:rPr>
              <a:t>September 19, 2018 anno Domini</a:t>
            </a:r>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r>
              <a:rPr lang="en-US" smtClean="0">
                <a:solidFill>
                  <a:prstClr val="black">
                    <a:tint val="75000"/>
                  </a:prstClr>
                </a:solidFill>
              </a:rPr>
              <a:t>SOIL, Drake Ag Law 2018</a:t>
            </a:r>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D57F1E4F-1CFF-5643-939E-217C01CDF565}" type="slidenum">
              <a:rPr lang="en-US" smtClean="0"/>
              <a:pPr/>
              <a:t>14</a:t>
            </a:fld>
            <a:endParaRPr lang="en-US" dirty="0"/>
          </a:p>
        </p:txBody>
      </p:sp>
      <p:pic>
        <p:nvPicPr>
          <p:cNvPr id="5" name="Picture 4"/>
          <p:cNvPicPr>
            <a:picLocks noChangeAspect="1"/>
          </p:cNvPicPr>
          <p:nvPr/>
        </p:nvPicPr>
        <p:blipFill>
          <a:blip r:embed="rId3"/>
          <a:stretch>
            <a:fillRect/>
          </a:stretch>
        </p:blipFill>
        <p:spPr>
          <a:xfrm>
            <a:off x="2386012" y="1038225"/>
            <a:ext cx="7419975" cy="4781550"/>
          </a:xfrm>
          <a:prstGeom prst="rect">
            <a:avLst/>
          </a:prstGeom>
        </p:spPr>
      </p:pic>
      <p:pic>
        <p:nvPicPr>
          <p:cNvPr id="6" name="Picture 5"/>
          <p:cNvPicPr>
            <a:picLocks noChangeAspect="1"/>
          </p:cNvPicPr>
          <p:nvPr/>
        </p:nvPicPr>
        <p:blipFill>
          <a:blip r:embed="rId4"/>
          <a:stretch>
            <a:fillRect/>
          </a:stretch>
        </p:blipFill>
        <p:spPr>
          <a:xfrm>
            <a:off x="3134899" y="457200"/>
            <a:ext cx="5936983" cy="872373"/>
          </a:xfrm>
          <a:prstGeom prst="rect">
            <a:avLst/>
          </a:prstGeom>
        </p:spPr>
      </p:pic>
      <p:sp>
        <p:nvSpPr>
          <p:cNvPr id="7" name="Rectangle 6"/>
          <p:cNvSpPr/>
          <p:nvPr/>
        </p:nvSpPr>
        <p:spPr>
          <a:xfrm>
            <a:off x="4455459" y="2944906"/>
            <a:ext cx="2501153" cy="1730188"/>
          </a:xfrm>
          <a:prstGeom prst="rect">
            <a:avLst/>
          </a:prstGeom>
          <a:solidFill>
            <a:srgbClr val="EEE91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4455459" y="2268071"/>
            <a:ext cx="2501153" cy="645458"/>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7019365" y="3621741"/>
            <a:ext cx="1075764" cy="1053353"/>
          </a:xfrm>
          <a:prstGeom prst="rect">
            <a:avLst/>
          </a:prstGeom>
          <a:solidFill>
            <a:srgbClr val="996600">
              <a:alpha val="67059"/>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157335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solidFill>
                  <a:prstClr val="black">
                    <a:tint val="75000"/>
                  </a:prstClr>
                </a:solidFill>
              </a:rPr>
              <a:t>September 19, 2018 anno Domini</a:t>
            </a:r>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r>
              <a:rPr lang="en-US" smtClean="0">
                <a:solidFill>
                  <a:prstClr val="black">
                    <a:tint val="75000"/>
                  </a:prstClr>
                </a:solidFill>
              </a:rPr>
              <a:t>SOIL, Drake Ag Law 2018</a:t>
            </a:r>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D57F1E4F-1CFF-5643-939E-217C01CDF565}" type="slidenum">
              <a:rPr lang="en-US" smtClean="0"/>
              <a:pPr/>
              <a:t>15</a:t>
            </a:fld>
            <a:endParaRPr lang="en-US" dirty="0"/>
          </a:p>
        </p:txBody>
      </p:sp>
      <p:pic>
        <p:nvPicPr>
          <p:cNvPr id="5" name="Picture 4"/>
          <p:cNvPicPr>
            <a:picLocks noChangeAspect="1"/>
          </p:cNvPicPr>
          <p:nvPr/>
        </p:nvPicPr>
        <p:blipFill>
          <a:blip r:embed="rId3"/>
          <a:stretch>
            <a:fillRect/>
          </a:stretch>
        </p:blipFill>
        <p:spPr>
          <a:xfrm>
            <a:off x="2366962" y="728662"/>
            <a:ext cx="7458075" cy="5400675"/>
          </a:xfrm>
          <a:prstGeom prst="rect">
            <a:avLst/>
          </a:prstGeom>
        </p:spPr>
      </p:pic>
    </p:spTree>
    <p:extLst>
      <p:ext uri="{BB962C8B-B14F-4D97-AF65-F5344CB8AC3E}">
        <p14:creationId xmlns:p14="http://schemas.microsoft.com/office/powerpoint/2010/main" val="366365949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solidFill>
                  <a:prstClr val="black">
                    <a:tint val="75000"/>
                  </a:prstClr>
                </a:solidFill>
              </a:rPr>
              <a:t>September 19, 2018 anno Domini</a:t>
            </a:r>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r>
              <a:rPr lang="en-US" smtClean="0">
                <a:solidFill>
                  <a:prstClr val="black">
                    <a:tint val="75000"/>
                  </a:prstClr>
                </a:solidFill>
              </a:rPr>
              <a:t>SOIL, Drake Ag Law 2018</a:t>
            </a:r>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D57F1E4F-1CFF-5643-939E-217C01CDF565}" type="slidenum">
              <a:rPr lang="en-US" smtClean="0"/>
              <a:pPr/>
              <a:t>16</a:t>
            </a:fld>
            <a:endParaRPr lang="en-US" dirty="0"/>
          </a:p>
        </p:txBody>
      </p:sp>
      <p:sp>
        <p:nvSpPr>
          <p:cNvPr id="5" name="TextBox 4"/>
          <p:cNvSpPr txBox="1"/>
          <p:nvPr/>
        </p:nvSpPr>
        <p:spPr>
          <a:xfrm>
            <a:off x="2436810" y="274321"/>
            <a:ext cx="8325677" cy="5816977"/>
          </a:xfrm>
          <a:prstGeom prst="rect">
            <a:avLst/>
          </a:prstGeom>
          <a:noFill/>
        </p:spPr>
        <p:txBody>
          <a:bodyPr wrap="square" rtlCol="0">
            <a:spAutoFit/>
          </a:bodyPr>
          <a:lstStyle/>
          <a:p>
            <a:r>
              <a:rPr lang="en-US" sz="2400" dirty="0" smtClean="0"/>
              <a:t>How can we utilize the agricultural farmland, the pasture and grazing systems, and the forests to actively sequester carbon, conserve and replenish soil through row crop, pasture and forest management practices, and be paid for it?</a:t>
            </a:r>
          </a:p>
          <a:p>
            <a:endParaRPr lang="en-US" sz="2400" dirty="0"/>
          </a:p>
          <a:p>
            <a:r>
              <a:rPr lang="en-US" sz="2800" b="1" dirty="0" smtClean="0"/>
              <a:t>A Carbon Tax. </a:t>
            </a:r>
          </a:p>
          <a:p>
            <a:r>
              <a:rPr lang="en-US" sz="2800" b="1" dirty="0" smtClean="0"/>
              <a:t>Ecological Credits. </a:t>
            </a:r>
          </a:p>
          <a:p>
            <a:r>
              <a:rPr lang="en-US" sz="2800" b="1" dirty="0" smtClean="0"/>
              <a:t>Externality Pricing.</a:t>
            </a:r>
          </a:p>
          <a:p>
            <a:endParaRPr lang="en-US" sz="2400" dirty="0"/>
          </a:p>
          <a:p>
            <a:r>
              <a:rPr lang="en-US" sz="2400" dirty="0" smtClean="0"/>
              <a:t>Agriculture will be one industry, if managed correctly, to capitalize on these monetized “eco-credits.” Iowa, with a culture of innovation, can be the leader. </a:t>
            </a:r>
          </a:p>
          <a:p>
            <a:endParaRPr lang="en-US" sz="2400" dirty="0" smtClean="0"/>
          </a:p>
          <a:p>
            <a:pPr algn="ctr"/>
            <a:r>
              <a:rPr lang="en-US" sz="2400" dirty="0" smtClean="0"/>
              <a:t>AND, save the world.</a:t>
            </a:r>
            <a:endParaRPr lang="en-US" sz="2400" dirty="0"/>
          </a:p>
        </p:txBody>
      </p:sp>
    </p:spTree>
    <p:extLst>
      <p:ext uri="{BB962C8B-B14F-4D97-AF65-F5344CB8AC3E}">
        <p14:creationId xmlns:p14="http://schemas.microsoft.com/office/powerpoint/2010/main" val="233768351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577682" y="0"/>
            <a:ext cx="7643058" cy="5786621"/>
          </a:xfrm>
          <a:prstGeom prst="rect">
            <a:avLst/>
          </a:prstGeom>
        </p:spPr>
      </p:pic>
      <p:sp>
        <p:nvSpPr>
          <p:cNvPr id="3" name="Date Placeholder 2"/>
          <p:cNvSpPr>
            <a:spLocks noGrp="1"/>
          </p:cNvSpPr>
          <p:nvPr>
            <p:ph type="dt" sz="half" idx="10"/>
          </p:nvPr>
        </p:nvSpPr>
        <p:spPr/>
        <p:txBody>
          <a:bodyPr/>
          <a:lstStyle/>
          <a:p>
            <a:r>
              <a:rPr lang="en-US" smtClean="0"/>
              <a:t>September 19, 2018 anno Domini</a:t>
            </a:r>
            <a:endParaRPr lang="en-US"/>
          </a:p>
        </p:txBody>
      </p:sp>
      <p:sp>
        <p:nvSpPr>
          <p:cNvPr id="4" name="Footer Placeholder 3"/>
          <p:cNvSpPr>
            <a:spLocks noGrp="1"/>
          </p:cNvSpPr>
          <p:nvPr>
            <p:ph type="ftr" sz="quarter" idx="11"/>
          </p:nvPr>
        </p:nvSpPr>
        <p:spPr/>
        <p:txBody>
          <a:bodyPr/>
          <a:lstStyle/>
          <a:p>
            <a:r>
              <a:rPr lang="en-US" smtClean="0"/>
              <a:t>SOIL, Drake Ag Law 2018</a:t>
            </a:r>
            <a:endParaRPr lang="en-US"/>
          </a:p>
        </p:txBody>
      </p:sp>
      <p:sp>
        <p:nvSpPr>
          <p:cNvPr id="5" name="Slide Number Placeholder 4"/>
          <p:cNvSpPr>
            <a:spLocks noGrp="1"/>
          </p:cNvSpPr>
          <p:nvPr>
            <p:ph type="sldNum" sz="quarter" idx="12"/>
          </p:nvPr>
        </p:nvSpPr>
        <p:spPr/>
        <p:txBody>
          <a:bodyPr/>
          <a:lstStyle/>
          <a:p>
            <a:fld id="{6CA45B63-E323-49E4-9951-0209E208A1F3}" type="slidenum">
              <a:rPr lang="en-US" smtClean="0"/>
              <a:t>17</a:t>
            </a:fld>
            <a:endParaRPr lang="en-US"/>
          </a:p>
        </p:txBody>
      </p:sp>
    </p:spTree>
    <p:extLst>
      <p:ext uri="{BB962C8B-B14F-4D97-AF65-F5344CB8AC3E}">
        <p14:creationId xmlns:p14="http://schemas.microsoft.com/office/powerpoint/2010/main" val="248803699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2625997" y="1993295"/>
            <a:ext cx="7546425" cy="4137142"/>
          </a:xfrm>
          <a:prstGeom prst="rect">
            <a:avLst/>
          </a:prstGeom>
        </p:spPr>
      </p:pic>
      <p:sp>
        <p:nvSpPr>
          <p:cNvPr id="2" name="Title 1"/>
          <p:cNvSpPr>
            <a:spLocks noGrp="1"/>
          </p:cNvSpPr>
          <p:nvPr>
            <p:ph type="title"/>
          </p:nvPr>
        </p:nvSpPr>
        <p:spPr>
          <a:xfrm>
            <a:off x="1673981" y="0"/>
            <a:ext cx="9261371" cy="2400487"/>
          </a:xfrm>
        </p:spPr>
        <p:txBody>
          <a:bodyPr>
            <a:normAutofit fontScale="90000"/>
          </a:bodyPr>
          <a:lstStyle/>
          <a:p>
            <a:pPr algn="ctr"/>
            <a:r>
              <a:rPr lang="en-US" sz="3200" b="1" i="1" dirty="0" smtClean="0"/>
              <a:t>Reduce, Reuse, Recycle, Regenerate</a:t>
            </a:r>
            <a:r>
              <a:rPr lang="en-US" sz="3200" dirty="0" smtClean="0"/>
              <a:t> takes sustainability to the next level – utilizing the earth’s capacity and our boundless ingenuity to re-build the resources we have lost to a </a:t>
            </a:r>
            <a:r>
              <a:rPr lang="en-US" sz="3200" b="1" u="sng" dirty="0" smtClean="0"/>
              <a:t>new</a:t>
            </a:r>
            <a:r>
              <a:rPr lang="en-US" sz="3200" dirty="0" smtClean="0"/>
              <a:t> level, better than when we began.</a:t>
            </a:r>
            <a:endParaRPr lang="en-US" sz="3200" dirty="0"/>
          </a:p>
        </p:txBody>
      </p:sp>
      <p:sp>
        <p:nvSpPr>
          <p:cNvPr id="3" name="Date Placeholder 2"/>
          <p:cNvSpPr>
            <a:spLocks noGrp="1"/>
          </p:cNvSpPr>
          <p:nvPr>
            <p:ph type="dt" sz="half" idx="10"/>
          </p:nvPr>
        </p:nvSpPr>
        <p:spPr/>
        <p:txBody>
          <a:bodyPr/>
          <a:lstStyle/>
          <a:p>
            <a:r>
              <a:rPr lang="en-US" smtClean="0"/>
              <a:t>September 19, 2018 anno Domini</a:t>
            </a:r>
            <a:endParaRPr lang="en-US"/>
          </a:p>
        </p:txBody>
      </p:sp>
      <p:sp>
        <p:nvSpPr>
          <p:cNvPr id="4" name="Footer Placeholder 3"/>
          <p:cNvSpPr>
            <a:spLocks noGrp="1"/>
          </p:cNvSpPr>
          <p:nvPr>
            <p:ph type="ftr" sz="quarter" idx="11"/>
          </p:nvPr>
        </p:nvSpPr>
        <p:spPr/>
        <p:txBody>
          <a:bodyPr/>
          <a:lstStyle/>
          <a:p>
            <a:r>
              <a:rPr lang="en-US" smtClean="0"/>
              <a:t>SOIL, Drake Ag Law 2018</a:t>
            </a:r>
            <a:endParaRPr lang="en-US"/>
          </a:p>
        </p:txBody>
      </p:sp>
      <p:sp>
        <p:nvSpPr>
          <p:cNvPr id="5" name="Slide Number Placeholder 4"/>
          <p:cNvSpPr>
            <a:spLocks noGrp="1"/>
          </p:cNvSpPr>
          <p:nvPr>
            <p:ph type="sldNum" sz="quarter" idx="12"/>
          </p:nvPr>
        </p:nvSpPr>
        <p:spPr/>
        <p:txBody>
          <a:bodyPr/>
          <a:lstStyle/>
          <a:p>
            <a:fld id="{0590EC6E-6C16-4549-A47D-CE9F9B7F7658}" type="slidenum">
              <a:rPr lang="en-US" smtClean="0"/>
              <a:t>18</a:t>
            </a:fld>
            <a:endParaRPr lang="en-US"/>
          </a:p>
        </p:txBody>
      </p:sp>
    </p:spTree>
    <p:extLst>
      <p:ext uri="{BB962C8B-B14F-4D97-AF65-F5344CB8AC3E}">
        <p14:creationId xmlns:p14="http://schemas.microsoft.com/office/powerpoint/2010/main" val="300359633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0126" y="857252"/>
            <a:ext cx="9918635" cy="5084715"/>
          </a:xfrm>
          <a:prstGeom prst="rect">
            <a:avLst/>
          </a:prstGeom>
        </p:spPr>
      </p:pic>
      <p:sp>
        <p:nvSpPr>
          <p:cNvPr id="6" name="Date Placeholder 5"/>
          <p:cNvSpPr>
            <a:spLocks noGrp="1"/>
          </p:cNvSpPr>
          <p:nvPr>
            <p:ph type="dt" sz="half" idx="10"/>
          </p:nvPr>
        </p:nvSpPr>
        <p:spPr/>
        <p:txBody>
          <a:bodyPr/>
          <a:lstStyle/>
          <a:p>
            <a:r>
              <a:rPr lang="en-US" smtClean="0"/>
              <a:t>September 19, 2018 anno Domini</a:t>
            </a:r>
            <a:endParaRPr lang="en-US" dirty="0"/>
          </a:p>
        </p:txBody>
      </p:sp>
      <p:sp>
        <p:nvSpPr>
          <p:cNvPr id="5" name="Footer Placeholder 4"/>
          <p:cNvSpPr>
            <a:spLocks noGrp="1"/>
          </p:cNvSpPr>
          <p:nvPr>
            <p:ph type="ftr" sz="quarter" idx="11"/>
          </p:nvPr>
        </p:nvSpPr>
        <p:spPr/>
        <p:txBody>
          <a:bodyPr/>
          <a:lstStyle/>
          <a:p>
            <a:r>
              <a:rPr lang="en-US" smtClean="0"/>
              <a:t>SOIL, Drake Ag Law 2018</a:t>
            </a:r>
            <a:endParaRPr lang="en-US" dirty="0"/>
          </a:p>
        </p:txBody>
      </p:sp>
      <p:sp>
        <p:nvSpPr>
          <p:cNvPr id="2" name="Slide Number Placeholder 1"/>
          <p:cNvSpPr>
            <a:spLocks noGrp="1"/>
          </p:cNvSpPr>
          <p:nvPr>
            <p:ph type="sldNum" sz="quarter" idx="12"/>
          </p:nvPr>
        </p:nvSpPr>
        <p:spPr/>
        <p:txBody>
          <a:bodyPr/>
          <a:lstStyle/>
          <a:p>
            <a:fld id="{6CA45B63-E323-49E4-9951-0209E208A1F3}" type="slidenum">
              <a:rPr lang="en-US" smtClean="0"/>
              <a:t>19</a:t>
            </a:fld>
            <a:endParaRPr lang="en-US"/>
          </a:p>
        </p:txBody>
      </p:sp>
    </p:spTree>
    <p:extLst>
      <p:ext uri="{BB962C8B-B14F-4D97-AF65-F5344CB8AC3E}">
        <p14:creationId xmlns:p14="http://schemas.microsoft.com/office/powerpoint/2010/main" val="33435352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92275" y="205492"/>
            <a:ext cx="5915025" cy="1574002"/>
          </a:xfrm>
        </p:spPr>
        <p:txBody>
          <a:bodyPr>
            <a:normAutofit fontScale="90000"/>
          </a:bodyPr>
          <a:lstStyle/>
          <a:p>
            <a:pPr algn="ctr"/>
            <a:r>
              <a:rPr lang="en-US" dirty="0" smtClean="0"/>
              <a:t>Tell them what you’ll tell them, tell them, tell them what you told them.</a:t>
            </a:r>
            <a:endParaRPr lang="en-US" dirty="0"/>
          </a:p>
        </p:txBody>
      </p:sp>
      <p:sp>
        <p:nvSpPr>
          <p:cNvPr id="3" name="Content Placeholder 2"/>
          <p:cNvSpPr>
            <a:spLocks noGrp="1"/>
          </p:cNvSpPr>
          <p:nvPr>
            <p:ph idx="1"/>
          </p:nvPr>
        </p:nvSpPr>
        <p:spPr>
          <a:xfrm>
            <a:off x="2371163" y="1875036"/>
            <a:ext cx="8498543" cy="4180623"/>
          </a:xfrm>
        </p:spPr>
        <p:txBody>
          <a:bodyPr>
            <a:normAutofit fontScale="85000" lnSpcReduction="20000"/>
          </a:bodyPr>
          <a:lstStyle/>
          <a:p>
            <a:r>
              <a:rPr lang="en-US" dirty="0" smtClean="0"/>
              <a:t>Background, Vision, Mission</a:t>
            </a:r>
          </a:p>
          <a:p>
            <a:r>
              <a:rPr lang="en-US" dirty="0" smtClean="0"/>
              <a:t>What are the issues facing Iowa Today?</a:t>
            </a:r>
          </a:p>
          <a:p>
            <a:pPr lvl="1"/>
            <a:r>
              <a:rPr lang="en-US" dirty="0" smtClean="0"/>
              <a:t>Agricultural economy broken, upside down</a:t>
            </a:r>
          </a:p>
          <a:p>
            <a:pPr lvl="1"/>
            <a:r>
              <a:rPr lang="en-US" dirty="0" smtClean="0"/>
              <a:t>Agricultural infrastructure (Soil and water) degrading fast</a:t>
            </a:r>
          </a:p>
          <a:p>
            <a:pPr lvl="1"/>
            <a:r>
              <a:rPr lang="en-US" dirty="0" smtClean="0"/>
              <a:t>Wasted and dislocated energy</a:t>
            </a:r>
          </a:p>
          <a:p>
            <a:pPr lvl="1"/>
            <a:r>
              <a:rPr lang="en-US" dirty="0" smtClean="0"/>
              <a:t>Rural Iowa (population, economy, quality) </a:t>
            </a:r>
            <a:r>
              <a:rPr lang="en-US" dirty="0"/>
              <a:t>in a downward </a:t>
            </a:r>
            <a:r>
              <a:rPr lang="en-US" dirty="0" smtClean="0"/>
              <a:t>spiral</a:t>
            </a:r>
            <a:endParaRPr lang="en-US" dirty="0"/>
          </a:p>
          <a:p>
            <a:r>
              <a:rPr lang="en-US" dirty="0" smtClean="0"/>
              <a:t>What are the solutions?</a:t>
            </a:r>
          </a:p>
          <a:p>
            <a:pPr lvl="1"/>
            <a:r>
              <a:rPr lang="en-US" dirty="0" smtClean="0"/>
              <a:t>Multiple diversified income streams from agricultural sector</a:t>
            </a:r>
          </a:p>
          <a:p>
            <a:pPr lvl="1"/>
            <a:r>
              <a:rPr lang="en-US" dirty="0" smtClean="0"/>
              <a:t>Regenerative practices and externality remediation</a:t>
            </a:r>
          </a:p>
          <a:p>
            <a:pPr lvl="1"/>
            <a:r>
              <a:rPr lang="en-US" dirty="0" smtClean="0"/>
              <a:t>Robust energy capture and utilization</a:t>
            </a:r>
          </a:p>
          <a:p>
            <a:pPr lvl="1"/>
            <a:r>
              <a:rPr lang="en-US" dirty="0" smtClean="0"/>
              <a:t>Create resilient, connected, innovative, educated, welcoming and wealth generating rural towns</a:t>
            </a:r>
            <a:endParaRPr lang="en-US" dirty="0"/>
          </a:p>
          <a:p>
            <a:r>
              <a:rPr lang="en-US" dirty="0" smtClean="0"/>
              <a:t>Can you be more specific?</a:t>
            </a:r>
            <a:endParaRPr lang="en-US" dirty="0"/>
          </a:p>
          <a:p>
            <a:r>
              <a:rPr lang="en-US" dirty="0" smtClean="0"/>
              <a:t>What do you think?</a:t>
            </a:r>
            <a:endParaRPr lang="en-US" dirty="0"/>
          </a:p>
        </p:txBody>
      </p:sp>
      <p:sp>
        <p:nvSpPr>
          <p:cNvPr id="4" name="Date Placeholder 3"/>
          <p:cNvSpPr>
            <a:spLocks noGrp="1"/>
          </p:cNvSpPr>
          <p:nvPr>
            <p:ph type="dt" sz="half" idx="10"/>
          </p:nvPr>
        </p:nvSpPr>
        <p:spPr/>
        <p:txBody>
          <a:bodyPr/>
          <a:lstStyle/>
          <a:p>
            <a:r>
              <a:rPr lang="en-US" smtClean="0"/>
              <a:t>September 19, 2018 anno Domini</a:t>
            </a:r>
            <a:endParaRPr lang="en-US"/>
          </a:p>
        </p:txBody>
      </p:sp>
      <p:sp>
        <p:nvSpPr>
          <p:cNvPr id="5" name="Footer Placeholder 4"/>
          <p:cNvSpPr>
            <a:spLocks noGrp="1"/>
          </p:cNvSpPr>
          <p:nvPr>
            <p:ph type="ftr" sz="quarter" idx="11"/>
          </p:nvPr>
        </p:nvSpPr>
        <p:spPr/>
        <p:txBody>
          <a:bodyPr/>
          <a:lstStyle/>
          <a:p>
            <a:r>
              <a:rPr lang="en-US" dirty="0" smtClean="0"/>
              <a:t>SOIL, Drake Ag Law 2018</a:t>
            </a:r>
            <a:endParaRPr lang="en-US" dirty="0"/>
          </a:p>
        </p:txBody>
      </p:sp>
      <p:sp>
        <p:nvSpPr>
          <p:cNvPr id="6" name="Slide Number Placeholder 5"/>
          <p:cNvSpPr>
            <a:spLocks noGrp="1"/>
          </p:cNvSpPr>
          <p:nvPr>
            <p:ph type="sldNum" sz="quarter" idx="12"/>
          </p:nvPr>
        </p:nvSpPr>
        <p:spPr/>
        <p:txBody>
          <a:bodyPr/>
          <a:lstStyle/>
          <a:p>
            <a:fld id="{6CA45B63-E323-49E4-9951-0209E208A1F3}" type="slidenum">
              <a:rPr lang="en-US" smtClean="0"/>
              <a:t>2</a:t>
            </a:fld>
            <a:endParaRPr lang="en-US"/>
          </a:p>
        </p:txBody>
      </p:sp>
    </p:spTree>
    <p:extLst>
      <p:ext uri="{BB962C8B-B14F-4D97-AF65-F5344CB8AC3E}">
        <p14:creationId xmlns:p14="http://schemas.microsoft.com/office/powerpoint/2010/main" val="53324350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0706" y="954976"/>
            <a:ext cx="9842672" cy="5045774"/>
          </a:xfrm>
          <a:prstGeom prst="rect">
            <a:avLst/>
          </a:prstGeom>
        </p:spPr>
      </p:pic>
      <p:sp>
        <p:nvSpPr>
          <p:cNvPr id="3" name="Rectangle 2"/>
          <p:cNvSpPr/>
          <p:nvPr/>
        </p:nvSpPr>
        <p:spPr>
          <a:xfrm>
            <a:off x="2667000" y="1398742"/>
            <a:ext cx="6858000" cy="4154984"/>
          </a:xfrm>
          <a:prstGeom prst="rect">
            <a:avLst/>
          </a:prstGeom>
        </p:spPr>
        <p:txBody>
          <a:bodyPr wrap="square">
            <a:spAutoFit/>
          </a:bodyPr>
          <a:lstStyle/>
          <a:p>
            <a:pPr lvl="0"/>
            <a:r>
              <a:rPr lang="en-US" sz="2400" b="1" dirty="0">
                <a:solidFill>
                  <a:prstClr val="white"/>
                </a:solidFill>
              </a:rPr>
              <a:t>VISION: Our Iowa - </a:t>
            </a:r>
            <a:r>
              <a:rPr lang="en-US" sz="2400" b="1" i="1" dirty="0">
                <a:solidFill>
                  <a:prstClr val="white"/>
                </a:solidFill>
              </a:rPr>
              <a:t>Our soil, water, energy, food and fuel</a:t>
            </a:r>
            <a:r>
              <a:rPr lang="en-US" sz="2400" dirty="0">
                <a:solidFill>
                  <a:prstClr val="white"/>
                </a:solidFill>
              </a:rPr>
              <a:t> </a:t>
            </a:r>
          </a:p>
          <a:p>
            <a:pPr lvl="1" algn="ctr"/>
            <a:r>
              <a:rPr lang="en-US" sz="2700" dirty="0">
                <a:solidFill>
                  <a:schemeClr val="bg1"/>
                </a:solidFill>
                <a:latin typeface="Arial Rounded MT Bold" panose="020F0704030504030204" pitchFamily="34" charset="0"/>
              </a:rPr>
              <a:t>Iowa, the epicenter of modern agriculture, will leverage our innovation and “can do” spirit, to achieve the “Our Iowa” ideal – soil, water, </a:t>
            </a:r>
            <a:r>
              <a:rPr lang="en-US" sz="2700" dirty="0" smtClean="0">
                <a:solidFill>
                  <a:schemeClr val="bg1"/>
                </a:solidFill>
                <a:latin typeface="Arial Rounded MT Bold" panose="020F0704030504030204" pitchFamily="34" charset="0"/>
              </a:rPr>
              <a:t>energy and rural vitality </a:t>
            </a:r>
            <a:r>
              <a:rPr lang="en-US" sz="2700" dirty="0">
                <a:solidFill>
                  <a:schemeClr val="bg1"/>
                </a:solidFill>
                <a:latin typeface="Arial Rounded MT Bold" panose="020F0704030504030204" pitchFamily="34" charset="0"/>
              </a:rPr>
              <a:t>that is regenerative, robust and resilient, the same as our healthy, </a:t>
            </a:r>
            <a:r>
              <a:rPr lang="en-US" sz="2700" dirty="0" smtClean="0">
                <a:solidFill>
                  <a:schemeClr val="bg1"/>
                </a:solidFill>
                <a:latin typeface="Arial Rounded MT Bold" panose="020F0704030504030204" pitchFamily="34" charset="0"/>
              </a:rPr>
              <a:t>imaginative </a:t>
            </a:r>
            <a:r>
              <a:rPr lang="en-US" sz="2700" dirty="0">
                <a:solidFill>
                  <a:schemeClr val="bg1"/>
                </a:solidFill>
                <a:latin typeface="Arial Rounded MT Bold" panose="020F0704030504030204" pitchFamily="34" charset="0"/>
              </a:rPr>
              <a:t>and connected rural economy.</a:t>
            </a:r>
          </a:p>
        </p:txBody>
      </p:sp>
      <p:sp>
        <p:nvSpPr>
          <p:cNvPr id="4" name="Date Placeholder 3"/>
          <p:cNvSpPr>
            <a:spLocks noGrp="1"/>
          </p:cNvSpPr>
          <p:nvPr>
            <p:ph type="dt" sz="half" idx="10"/>
          </p:nvPr>
        </p:nvSpPr>
        <p:spPr/>
        <p:txBody>
          <a:bodyPr/>
          <a:lstStyle/>
          <a:p>
            <a:r>
              <a:rPr lang="en-US" smtClean="0"/>
              <a:t>September 19, 2018 anno Domini</a:t>
            </a:r>
            <a:endParaRPr lang="en-US"/>
          </a:p>
        </p:txBody>
      </p:sp>
      <p:sp>
        <p:nvSpPr>
          <p:cNvPr id="5" name="Footer Placeholder 4"/>
          <p:cNvSpPr>
            <a:spLocks noGrp="1"/>
          </p:cNvSpPr>
          <p:nvPr>
            <p:ph type="ftr" sz="quarter" idx="11"/>
          </p:nvPr>
        </p:nvSpPr>
        <p:spPr/>
        <p:txBody>
          <a:bodyPr/>
          <a:lstStyle/>
          <a:p>
            <a:r>
              <a:rPr lang="en-US" smtClean="0"/>
              <a:t>SOIL, Drake Ag Law 2018</a:t>
            </a:r>
            <a:endParaRPr lang="en-US"/>
          </a:p>
        </p:txBody>
      </p:sp>
      <p:sp>
        <p:nvSpPr>
          <p:cNvPr id="6" name="Slide Number Placeholder 5"/>
          <p:cNvSpPr>
            <a:spLocks noGrp="1"/>
          </p:cNvSpPr>
          <p:nvPr>
            <p:ph type="sldNum" sz="quarter" idx="12"/>
          </p:nvPr>
        </p:nvSpPr>
        <p:spPr/>
        <p:txBody>
          <a:bodyPr/>
          <a:lstStyle/>
          <a:p>
            <a:fld id="{6CA45B63-E323-49E4-9951-0209E208A1F3}" type="slidenum">
              <a:rPr lang="en-US" smtClean="0"/>
              <a:t>20</a:t>
            </a:fld>
            <a:endParaRPr lang="en-US"/>
          </a:p>
        </p:txBody>
      </p:sp>
    </p:spTree>
    <p:extLst>
      <p:ext uri="{BB962C8B-B14F-4D97-AF65-F5344CB8AC3E}">
        <p14:creationId xmlns:p14="http://schemas.microsoft.com/office/powerpoint/2010/main" val="186098424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0706" y="954976"/>
            <a:ext cx="9842672" cy="5045774"/>
          </a:xfrm>
          <a:prstGeom prst="rect">
            <a:avLst/>
          </a:prstGeom>
        </p:spPr>
      </p:pic>
      <p:sp>
        <p:nvSpPr>
          <p:cNvPr id="3" name="Date Placeholder 2"/>
          <p:cNvSpPr>
            <a:spLocks noGrp="1"/>
          </p:cNvSpPr>
          <p:nvPr>
            <p:ph type="dt" sz="half" idx="10"/>
          </p:nvPr>
        </p:nvSpPr>
        <p:spPr/>
        <p:txBody>
          <a:bodyPr/>
          <a:lstStyle/>
          <a:p>
            <a:r>
              <a:rPr lang="en-US" smtClean="0"/>
              <a:t>September 19, 2018 anno Domini</a:t>
            </a:r>
            <a:endParaRPr lang="en-US"/>
          </a:p>
        </p:txBody>
      </p:sp>
      <p:sp>
        <p:nvSpPr>
          <p:cNvPr id="4" name="Footer Placeholder 3"/>
          <p:cNvSpPr>
            <a:spLocks noGrp="1"/>
          </p:cNvSpPr>
          <p:nvPr>
            <p:ph type="ftr" sz="quarter" idx="11"/>
          </p:nvPr>
        </p:nvSpPr>
        <p:spPr/>
        <p:txBody>
          <a:bodyPr/>
          <a:lstStyle/>
          <a:p>
            <a:r>
              <a:rPr lang="en-US" smtClean="0"/>
              <a:t>SOIL, Drake Ag Law 2018</a:t>
            </a:r>
            <a:endParaRPr lang="en-US"/>
          </a:p>
        </p:txBody>
      </p:sp>
      <p:sp>
        <p:nvSpPr>
          <p:cNvPr id="5" name="Slide Number Placeholder 4"/>
          <p:cNvSpPr>
            <a:spLocks noGrp="1"/>
          </p:cNvSpPr>
          <p:nvPr>
            <p:ph type="sldNum" sz="quarter" idx="12"/>
          </p:nvPr>
        </p:nvSpPr>
        <p:spPr/>
        <p:txBody>
          <a:bodyPr/>
          <a:lstStyle/>
          <a:p>
            <a:fld id="{6CA45B63-E323-49E4-9951-0209E208A1F3}" type="slidenum">
              <a:rPr lang="en-US" smtClean="0"/>
              <a:t>21</a:t>
            </a:fld>
            <a:endParaRPr lang="en-US"/>
          </a:p>
        </p:txBody>
      </p:sp>
    </p:spTree>
    <p:extLst>
      <p:ext uri="{BB962C8B-B14F-4D97-AF65-F5344CB8AC3E}">
        <p14:creationId xmlns:p14="http://schemas.microsoft.com/office/powerpoint/2010/main" val="84231862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0706" y="954976"/>
            <a:ext cx="9842672" cy="5045774"/>
          </a:xfrm>
          <a:prstGeom prst="rect">
            <a:avLst/>
          </a:prstGeom>
        </p:spPr>
      </p:pic>
      <p:sp>
        <p:nvSpPr>
          <p:cNvPr id="4" name="Rectangle 3"/>
          <p:cNvSpPr/>
          <p:nvPr/>
        </p:nvSpPr>
        <p:spPr>
          <a:xfrm>
            <a:off x="2002971" y="1551216"/>
            <a:ext cx="7987696" cy="4201150"/>
          </a:xfrm>
          <a:prstGeom prst="rect">
            <a:avLst/>
          </a:prstGeom>
        </p:spPr>
        <p:txBody>
          <a:bodyPr wrap="square">
            <a:spAutoFit/>
          </a:bodyPr>
          <a:lstStyle/>
          <a:p>
            <a:r>
              <a:rPr lang="en-US" sz="2400" b="1" dirty="0" smtClean="0">
                <a:solidFill>
                  <a:srgbClr val="FFFFCD"/>
                </a:solidFill>
              </a:rPr>
              <a:t>We will achieve this by:</a:t>
            </a:r>
          </a:p>
          <a:p>
            <a:pPr algn="ctr"/>
            <a:r>
              <a:rPr lang="en-US" sz="2700" dirty="0">
                <a:solidFill>
                  <a:schemeClr val="bg1"/>
                </a:solidFill>
                <a:latin typeface="Arial Rounded MT Bold" panose="020F0704030504030204" pitchFamily="34" charset="0"/>
              </a:rPr>
              <a:t>Re-igniting and re-aligning Iowa’s lasting values with rural-urban and public-private partnerships rooted in our agricultural psyche</a:t>
            </a:r>
            <a:r>
              <a:rPr lang="en-US" sz="2700" dirty="0" smtClean="0">
                <a:solidFill>
                  <a:schemeClr val="bg1"/>
                </a:solidFill>
                <a:latin typeface="Arial Rounded MT Bold" panose="020F0704030504030204" pitchFamily="34" charset="0"/>
              </a:rPr>
              <a:t>, (“If you’re from Iowa, you’ll understand”) </a:t>
            </a:r>
            <a:r>
              <a:rPr lang="en-US" sz="2700" dirty="0">
                <a:solidFill>
                  <a:schemeClr val="bg1"/>
                </a:solidFill>
                <a:latin typeface="Arial Rounded MT Bold" panose="020F0704030504030204" pitchFamily="34" charset="0"/>
              </a:rPr>
              <a:t>adding to the value and wealth of Iowa’s landscape and families.  We accomplish “Our Iowa” – for us, the nation, and the rest of the world – through the </a:t>
            </a:r>
            <a:r>
              <a:rPr lang="en-US" sz="2700" dirty="0" smtClean="0">
                <a:solidFill>
                  <a:schemeClr val="bg1"/>
                </a:solidFill>
                <a:latin typeface="Arial Rounded MT Bold" panose="020F0704030504030204" pitchFamily="34" charset="0"/>
              </a:rPr>
              <a:t>development of multiple business models within the agricultural sector.</a:t>
            </a:r>
            <a:endParaRPr lang="en-US" sz="2700" dirty="0">
              <a:solidFill>
                <a:schemeClr val="bg1"/>
              </a:solidFill>
              <a:latin typeface="Arial Rounded MT Bold" panose="020F0704030504030204" pitchFamily="34" charset="0"/>
            </a:endParaRPr>
          </a:p>
        </p:txBody>
      </p:sp>
      <p:sp>
        <p:nvSpPr>
          <p:cNvPr id="3" name="Date Placeholder 2"/>
          <p:cNvSpPr>
            <a:spLocks noGrp="1"/>
          </p:cNvSpPr>
          <p:nvPr>
            <p:ph type="dt" sz="half" idx="10"/>
          </p:nvPr>
        </p:nvSpPr>
        <p:spPr/>
        <p:txBody>
          <a:bodyPr/>
          <a:lstStyle/>
          <a:p>
            <a:r>
              <a:rPr lang="en-US" smtClean="0"/>
              <a:t>September 19, 2018 anno Domini</a:t>
            </a:r>
            <a:endParaRPr lang="en-US"/>
          </a:p>
        </p:txBody>
      </p:sp>
      <p:sp>
        <p:nvSpPr>
          <p:cNvPr id="5" name="Footer Placeholder 4"/>
          <p:cNvSpPr>
            <a:spLocks noGrp="1"/>
          </p:cNvSpPr>
          <p:nvPr>
            <p:ph type="ftr" sz="quarter" idx="11"/>
          </p:nvPr>
        </p:nvSpPr>
        <p:spPr/>
        <p:txBody>
          <a:bodyPr/>
          <a:lstStyle/>
          <a:p>
            <a:r>
              <a:rPr lang="en-US" smtClean="0"/>
              <a:t>SOIL, Drake Ag Law 2018</a:t>
            </a:r>
            <a:endParaRPr lang="en-US"/>
          </a:p>
        </p:txBody>
      </p:sp>
      <p:sp>
        <p:nvSpPr>
          <p:cNvPr id="6" name="Slide Number Placeholder 5"/>
          <p:cNvSpPr>
            <a:spLocks noGrp="1"/>
          </p:cNvSpPr>
          <p:nvPr>
            <p:ph type="sldNum" sz="quarter" idx="12"/>
          </p:nvPr>
        </p:nvSpPr>
        <p:spPr/>
        <p:txBody>
          <a:bodyPr/>
          <a:lstStyle/>
          <a:p>
            <a:fld id="{6CA45B63-E323-49E4-9951-0209E208A1F3}" type="slidenum">
              <a:rPr lang="en-US" smtClean="0"/>
              <a:t>22</a:t>
            </a:fld>
            <a:endParaRPr lang="en-US"/>
          </a:p>
        </p:txBody>
      </p:sp>
    </p:spTree>
    <p:extLst>
      <p:ext uri="{BB962C8B-B14F-4D97-AF65-F5344CB8AC3E}">
        <p14:creationId xmlns:p14="http://schemas.microsoft.com/office/powerpoint/2010/main" val="414485610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0706" y="954976"/>
            <a:ext cx="9842672" cy="5045774"/>
          </a:xfrm>
          <a:prstGeom prst="rect">
            <a:avLst/>
          </a:prstGeom>
        </p:spPr>
      </p:pic>
      <p:sp>
        <p:nvSpPr>
          <p:cNvPr id="3" name="Date Placeholder 2"/>
          <p:cNvSpPr>
            <a:spLocks noGrp="1"/>
          </p:cNvSpPr>
          <p:nvPr>
            <p:ph type="dt" sz="half" idx="10"/>
          </p:nvPr>
        </p:nvSpPr>
        <p:spPr/>
        <p:txBody>
          <a:bodyPr/>
          <a:lstStyle/>
          <a:p>
            <a:r>
              <a:rPr lang="en-US" smtClean="0"/>
              <a:t>September 19, 2018 anno Domini</a:t>
            </a:r>
            <a:endParaRPr lang="en-US"/>
          </a:p>
        </p:txBody>
      </p:sp>
      <p:sp>
        <p:nvSpPr>
          <p:cNvPr id="4" name="Footer Placeholder 3"/>
          <p:cNvSpPr>
            <a:spLocks noGrp="1"/>
          </p:cNvSpPr>
          <p:nvPr>
            <p:ph type="ftr" sz="quarter" idx="11"/>
          </p:nvPr>
        </p:nvSpPr>
        <p:spPr/>
        <p:txBody>
          <a:bodyPr/>
          <a:lstStyle/>
          <a:p>
            <a:r>
              <a:rPr lang="en-US" dirty="0" smtClean="0"/>
              <a:t>SOIL, Drake Ag Law 2018</a:t>
            </a:r>
            <a:endParaRPr lang="en-US" dirty="0"/>
          </a:p>
        </p:txBody>
      </p:sp>
      <p:sp>
        <p:nvSpPr>
          <p:cNvPr id="5" name="Slide Number Placeholder 4"/>
          <p:cNvSpPr>
            <a:spLocks noGrp="1"/>
          </p:cNvSpPr>
          <p:nvPr>
            <p:ph type="sldNum" sz="quarter" idx="12"/>
          </p:nvPr>
        </p:nvSpPr>
        <p:spPr/>
        <p:txBody>
          <a:bodyPr/>
          <a:lstStyle/>
          <a:p>
            <a:fld id="{6CA45B63-E323-49E4-9951-0209E208A1F3}" type="slidenum">
              <a:rPr lang="en-US" smtClean="0"/>
              <a:t>23</a:t>
            </a:fld>
            <a:endParaRPr lang="en-US"/>
          </a:p>
        </p:txBody>
      </p:sp>
      <p:sp>
        <p:nvSpPr>
          <p:cNvPr id="6" name="TextBox 5"/>
          <p:cNvSpPr txBox="1"/>
          <p:nvPr/>
        </p:nvSpPr>
        <p:spPr>
          <a:xfrm>
            <a:off x="1956216" y="1605643"/>
            <a:ext cx="8252995" cy="3416320"/>
          </a:xfrm>
          <a:prstGeom prst="rect">
            <a:avLst/>
          </a:prstGeom>
          <a:noFill/>
        </p:spPr>
        <p:txBody>
          <a:bodyPr wrap="square" rtlCol="0">
            <a:spAutoFit/>
          </a:bodyPr>
          <a:lstStyle/>
          <a:p>
            <a:pPr algn="ctr"/>
            <a:r>
              <a:rPr lang="en-US" sz="2700" dirty="0" smtClean="0">
                <a:solidFill>
                  <a:schemeClr val="bg1"/>
                </a:solidFill>
                <a:latin typeface="Arial Rounded MT Bold" panose="020F0704030504030204" pitchFamily="34" charset="0"/>
              </a:rPr>
              <a:t>We will tie these models to ecological services and additional, related rural enterprises.  We monetize our land ethic and the externalities that agriculture uses, and that Iowa provides.  The Iowa “franchise” will be copied throughout the world.  This is the re-invention of the “boom or bust,” “make more for less” model that has been the broken hallmark of agriculture for decades</a:t>
            </a:r>
            <a:r>
              <a:rPr lang="en-US" sz="2700" dirty="0" smtClean="0">
                <a:solidFill>
                  <a:schemeClr val="bg1"/>
                </a:solidFill>
              </a:rPr>
              <a:t>.</a:t>
            </a:r>
            <a:endParaRPr lang="en-US" sz="2700" dirty="0">
              <a:solidFill>
                <a:schemeClr val="bg1"/>
              </a:solidFill>
            </a:endParaRPr>
          </a:p>
        </p:txBody>
      </p:sp>
    </p:spTree>
    <p:extLst>
      <p:ext uri="{BB962C8B-B14F-4D97-AF65-F5344CB8AC3E}">
        <p14:creationId xmlns:p14="http://schemas.microsoft.com/office/powerpoint/2010/main" val="286856374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75903" y="1588618"/>
            <a:ext cx="3226003" cy="1699687"/>
          </a:xfrm>
          <a:prstGeom prst="rect">
            <a:avLst/>
          </a:prstGeom>
        </p:spPr>
      </p:pic>
      <p:sp>
        <p:nvSpPr>
          <p:cNvPr id="2" name="Title 1"/>
          <p:cNvSpPr>
            <a:spLocks noGrp="1"/>
          </p:cNvSpPr>
          <p:nvPr>
            <p:ph type="title"/>
          </p:nvPr>
        </p:nvSpPr>
        <p:spPr/>
        <p:txBody>
          <a:bodyPr>
            <a:normAutofit/>
          </a:bodyPr>
          <a:lstStyle/>
          <a:p>
            <a:r>
              <a:rPr lang="en-US" b="1" dirty="0" smtClean="0"/>
              <a:t>The Spiral of Decline</a:t>
            </a:r>
            <a:r>
              <a:rPr lang="en-US" dirty="0" smtClean="0"/>
              <a:t>: Iowa’s natural infrastructure and Ag Economy</a:t>
            </a:r>
            <a:r>
              <a:rPr lang="en-US" i="1" dirty="0" smtClean="0"/>
              <a:t> </a:t>
            </a:r>
            <a:endParaRPr lang="en-US" i="1" dirty="0"/>
          </a:p>
        </p:txBody>
      </p:sp>
      <p:graphicFrame>
        <p:nvGraphicFramePr>
          <p:cNvPr id="4" name="Content Placeholder 3"/>
          <p:cNvGraphicFramePr>
            <a:graphicFrameLocks noGrp="1"/>
          </p:cNvGraphicFramePr>
          <p:nvPr>
            <p:ph idx="1"/>
            <p:extLst/>
          </p:nvPr>
        </p:nvGraphicFramePr>
        <p:xfrm>
          <a:off x="1224437" y="2363687"/>
          <a:ext cx="7824029" cy="402078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5" name="Picture 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375902" y="3288305"/>
            <a:ext cx="3226003" cy="1986113"/>
          </a:xfrm>
          <a:prstGeom prst="rect">
            <a:avLst/>
          </a:prstGeom>
        </p:spPr>
      </p:pic>
      <p:pic>
        <p:nvPicPr>
          <p:cNvPr id="6" name="Picture 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375901" y="5274418"/>
            <a:ext cx="3226003" cy="2020737"/>
          </a:xfrm>
          <a:prstGeom prst="rect">
            <a:avLst/>
          </a:prstGeom>
        </p:spPr>
      </p:pic>
      <p:sp>
        <p:nvSpPr>
          <p:cNvPr id="7" name="Footer Placeholder 6"/>
          <p:cNvSpPr>
            <a:spLocks noGrp="1"/>
          </p:cNvSpPr>
          <p:nvPr>
            <p:ph type="ftr" sz="quarter" idx="11"/>
          </p:nvPr>
        </p:nvSpPr>
        <p:spPr/>
        <p:txBody>
          <a:bodyPr/>
          <a:lstStyle/>
          <a:p>
            <a:r>
              <a:rPr lang="en-US" smtClean="0">
                <a:solidFill>
                  <a:prstClr val="black">
                    <a:tint val="75000"/>
                  </a:prstClr>
                </a:solidFill>
              </a:rPr>
              <a:t>SOIL, Drake Ag Law 2018</a:t>
            </a:r>
            <a:endParaRPr lang="en-US" dirty="0">
              <a:solidFill>
                <a:prstClr val="black">
                  <a:tint val="75000"/>
                </a:prstClr>
              </a:solidFill>
            </a:endParaRPr>
          </a:p>
        </p:txBody>
      </p:sp>
      <p:sp>
        <p:nvSpPr>
          <p:cNvPr id="8" name="Date Placeholder 7"/>
          <p:cNvSpPr>
            <a:spLocks noGrp="1"/>
          </p:cNvSpPr>
          <p:nvPr>
            <p:ph type="dt" sz="half" idx="10"/>
          </p:nvPr>
        </p:nvSpPr>
        <p:spPr/>
        <p:txBody>
          <a:bodyPr/>
          <a:lstStyle/>
          <a:p>
            <a:r>
              <a:rPr lang="en-US" smtClean="0">
                <a:solidFill>
                  <a:prstClr val="black">
                    <a:tint val="75000"/>
                  </a:prstClr>
                </a:solidFill>
              </a:rPr>
              <a:t>September 19, 2018 anno Domini</a:t>
            </a:r>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D57F1E4F-1CFF-5643-939E-217C01CDF565}" type="slidenum">
              <a:rPr lang="en-US" smtClean="0"/>
              <a:pPr/>
              <a:t>24</a:t>
            </a:fld>
            <a:endParaRPr lang="en-US" dirty="0"/>
          </a:p>
        </p:txBody>
      </p:sp>
    </p:spTree>
    <p:extLst>
      <p:ext uri="{BB962C8B-B14F-4D97-AF65-F5344CB8AC3E}">
        <p14:creationId xmlns:p14="http://schemas.microsoft.com/office/powerpoint/2010/main" val="396917277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Challenge</a:t>
            </a:r>
            <a:r>
              <a:rPr lang="en-US" dirty="0" smtClean="0"/>
              <a:t>: Building the 21</a:t>
            </a:r>
            <a:r>
              <a:rPr lang="en-US" baseline="30000" dirty="0" smtClean="0"/>
              <a:t>st</a:t>
            </a:r>
            <a:r>
              <a:rPr lang="en-US" dirty="0" smtClean="0"/>
              <a:t> Century Ag Economy </a:t>
            </a:r>
            <a:br>
              <a:rPr lang="en-US" dirty="0" smtClean="0"/>
            </a:br>
            <a:r>
              <a:rPr lang="en-US" b="1" i="1" dirty="0" smtClean="0"/>
              <a:t>from the bottom up </a:t>
            </a:r>
            <a:endParaRPr lang="en-US" b="1" i="1" dirty="0"/>
          </a:p>
        </p:txBody>
      </p:sp>
      <p:graphicFrame>
        <p:nvGraphicFramePr>
          <p:cNvPr id="4" name="Content Placeholder 3"/>
          <p:cNvGraphicFramePr>
            <a:graphicFrameLocks noGrp="1"/>
          </p:cNvGraphicFramePr>
          <p:nvPr>
            <p:ph idx="1"/>
            <p:extLst/>
          </p:nvPr>
        </p:nvGraphicFramePr>
        <p:xfrm>
          <a:off x="1224437" y="2363688"/>
          <a:ext cx="7824029" cy="354725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375903" y="1588618"/>
            <a:ext cx="3226003" cy="1699687"/>
          </a:xfrm>
          <a:prstGeom prst="rect">
            <a:avLst/>
          </a:prstGeom>
        </p:spPr>
      </p:pic>
      <p:pic>
        <p:nvPicPr>
          <p:cNvPr id="5" name="Picture 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375902" y="3288305"/>
            <a:ext cx="3226003" cy="1986113"/>
          </a:xfrm>
          <a:prstGeom prst="rect">
            <a:avLst/>
          </a:prstGeom>
        </p:spPr>
      </p:pic>
      <p:pic>
        <p:nvPicPr>
          <p:cNvPr id="6" name="Picture 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375901" y="5274418"/>
            <a:ext cx="3226003" cy="2020737"/>
          </a:xfrm>
          <a:prstGeom prst="rect">
            <a:avLst/>
          </a:prstGeom>
        </p:spPr>
      </p:pic>
      <p:sp>
        <p:nvSpPr>
          <p:cNvPr id="7" name="Footer Placeholder 6"/>
          <p:cNvSpPr>
            <a:spLocks noGrp="1"/>
          </p:cNvSpPr>
          <p:nvPr>
            <p:ph type="ftr" sz="quarter" idx="11"/>
          </p:nvPr>
        </p:nvSpPr>
        <p:spPr>
          <a:xfrm>
            <a:off x="2589212" y="6135808"/>
            <a:ext cx="7619999" cy="365025"/>
          </a:xfrm>
        </p:spPr>
        <p:txBody>
          <a:bodyPr/>
          <a:lstStyle/>
          <a:p>
            <a:r>
              <a:rPr lang="en-US" smtClean="0">
                <a:solidFill>
                  <a:prstClr val="black">
                    <a:tint val="75000"/>
                  </a:prstClr>
                </a:solidFill>
              </a:rPr>
              <a:t>SOIL, Drake Ag Law 2018</a:t>
            </a:r>
            <a:endParaRPr lang="en-US" dirty="0">
              <a:solidFill>
                <a:prstClr val="black">
                  <a:tint val="75000"/>
                </a:prstClr>
              </a:solidFill>
            </a:endParaRPr>
          </a:p>
        </p:txBody>
      </p:sp>
      <p:sp>
        <p:nvSpPr>
          <p:cNvPr id="8" name="Date Placeholder 7"/>
          <p:cNvSpPr>
            <a:spLocks noGrp="1"/>
          </p:cNvSpPr>
          <p:nvPr>
            <p:ph type="dt" sz="half" idx="10"/>
          </p:nvPr>
        </p:nvSpPr>
        <p:spPr/>
        <p:txBody>
          <a:bodyPr/>
          <a:lstStyle/>
          <a:p>
            <a:r>
              <a:rPr lang="en-US" smtClean="0">
                <a:solidFill>
                  <a:prstClr val="black">
                    <a:tint val="75000"/>
                  </a:prstClr>
                </a:solidFill>
              </a:rPr>
              <a:t>September 19, 2018 anno Domini</a:t>
            </a:r>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D57F1E4F-1CFF-5643-939E-217C01CDF565}" type="slidenum">
              <a:rPr lang="en-US" smtClean="0"/>
              <a:pPr/>
              <a:t>25</a:t>
            </a:fld>
            <a:endParaRPr lang="en-US" dirty="0"/>
          </a:p>
        </p:txBody>
      </p:sp>
      <p:pic>
        <p:nvPicPr>
          <p:cNvPr id="10" name="Picture 9"/>
          <p:cNvPicPr>
            <a:picLocks noChangeAspect="1"/>
          </p:cNvPicPr>
          <p:nvPr/>
        </p:nvPicPr>
        <p:blipFill>
          <a:blip r:embed="rId11"/>
          <a:stretch>
            <a:fillRect/>
          </a:stretch>
        </p:blipFill>
        <p:spPr>
          <a:xfrm>
            <a:off x="6268189" y="5186537"/>
            <a:ext cx="2107711" cy="2107711"/>
          </a:xfrm>
          <a:prstGeom prst="rect">
            <a:avLst/>
          </a:prstGeom>
        </p:spPr>
      </p:pic>
    </p:spTree>
    <p:extLst>
      <p:ext uri="{BB962C8B-B14F-4D97-AF65-F5344CB8AC3E}">
        <p14:creationId xmlns:p14="http://schemas.microsoft.com/office/powerpoint/2010/main" val="385968365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1552137040"/>
              </p:ext>
            </p:extLst>
          </p:nvPr>
        </p:nvGraphicFramePr>
        <p:xfrm>
          <a:off x="3014639" y="741584"/>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p:cNvSpPr txBox="1"/>
          <p:nvPr/>
        </p:nvSpPr>
        <p:spPr>
          <a:xfrm>
            <a:off x="3014639" y="218364"/>
            <a:ext cx="8128000" cy="523220"/>
          </a:xfrm>
          <a:prstGeom prst="rect">
            <a:avLst/>
          </a:prstGeom>
          <a:noFill/>
        </p:spPr>
        <p:txBody>
          <a:bodyPr wrap="square" rtlCol="0">
            <a:spAutoFit/>
          </a:bodyPr>
          <a:lstStyle/>
          <a:p>
            <a:pPr algn="ctr" defTabSz="457200"/>
            <a:r>
              <a:rPr lang="en-US" sz="2800" b="1" dirty="0" smtClean="0">
                <a:solidFill>
                  <a:prstClr val="black"/>
                </a:solidFill>
              </a:rPr>
              <a:t>Plan</a:t>
            </a:r>
            <a:r>
              <a:rPr lang="en-US" sz="2800" b="1" dirty="0">
                <a:solidFill>
                  <a:prstClr val="black"/>
                </a:solidFill>
              </a:rPr>
              <a:t>, Do, Check, Act = </a:t>
            </a:r>
            <a:r>
              <a:rPr lang="en-US" sz="2800" b="1" dirty="0" smtClean="0">
                <a:solidFill>
                  <a:prstClr val="black"/>
                </a:solidFill>
              </a:rPr>
              <a:t>Desired Outcomes</a:t>
            </a:r>
            <a:endParaRPr lang="en-US" sz="2800" b="1" dirty="0">
              <a:solidFill>
                <a:prstClr val="black"/>
              </a:solidFill>
            </a:endParaRPr>
          </a:p>
        </p:txBody>
      </p:sp>
      <p:sp>
        <p:nvSpPr>
          <p:cNvPr id="4" name="Footer Placeholder 3"/>
          <p:cNvSpPr>
            <a:spLocks noGrp="1"/>
          </p:cNvSpPr>
          <p:nvPr>
            <p:ph type="ftr" sz="quarter" idx="11"/>
          </p:nvPr>
        </p:nvSpPr>
        <p:spPr/>
        <p:txBody>
          <a:bodyPr/>
          <a:lstStyle/>
          <a:p>
            <a:r>
              <a:rPr lang="en-US" smtClean="0">
                <a:solidFill>
                  <a:prstClr val="black">
                    <a:tint val="75000"/>
                  </a:prstClr>
                </a:solidFill>
              </a:rPr>
              <a:t>SOIL, Drake Ag Law 2018</a:t>
            </a:r>
            <a:endParaRPr lang="en-US" dirty="0">
              <a:solidFill>
                <a:prstClr val="black">
                  <a:tint val="75000"/>
                </a:prstClr>
              </a:solidFill>
            </a:endParaRPr>
          </a:p>
        </p:txBody>
      </p:sp>
      <p:sp>
        <p:nvSpPr>
          <p:cNvPr id="5" name="Date Placeholder 4"/>
          <p:cNvSpPr>
            <a:spLocks noGrp="1"/>
          </p:cNvSpPr>
          <p:nvPr>
            <p:ph type="dt" sz="half" idx="10"/>
          </p:nvPr>
        </p:nvSpPr>
        <p:spPr/>
        <p:txBody>
          <a:bodyPr/>
          <a:lstStyle/>
          <a:p>
            <a:r>
              <a:rPr lang="en-US" smtClean="0">
                <a:solidFill>
                  <a:prstClr val="black">
                    <a:tint val="75000"/>
                  </a:prstClr>
                </a:solidFill>
              </a:rPr>
              <a:t>September 19, 2018 anno Domini</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pPr/>
              <a:t>26</a:t>
            </a:fld>
            <a:endParaRPr lang="en-US" dirty="0"/>
          </a:p>
        </p:txBody>
      </p:sp>
    </p:spTree>
    <p:extLst>
      <p:ext uri="{BB962C8B-B14F-4D97-AF65-F5344CB8AC3E}">
        <p14:creationId xmlns:p14="http://schemas.microsoft.com/office/powerpoint/2010/main" val="260875691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3012360709"/>
              </p:ext>
            </p:extLst>
          </p:nvPr>
        </p:nvGraphicFramePr>
        <p:xfrm>
          <a:off x="3014639" y="741584"/>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p:cNvSpPr txBox="1"/>
          <p:nvPr/>
        </p:nvSpPr>
        <p:spPr>
          <a:xfrm>
            <a:off x="3014639" y="218364"/>
            <a:ext cx="8128000" cy="523220"/>
          </a:xfrm>
          <a:prstGeom prst="rect">
            <a:avLst/>
          </a:prstGeom>
          <a:noFill/>
        </p:spPr>
        <p:txBody>
          <a:bodyPr wrap="square" rtlCol="0">
            <a:spAutoFit/>
          </a:bodyPr>
          <a:lstStyle/>
          <a:p>
            <a:pPr algn="ctr" defTabSz="457200"/>
            <a:r>
              <a:rPr lang="en-US" sz="2800" b="1" dirty="0">
                <a:solidFill>
                  <a:prstClr val="black"/>
                </a:solidFill>
              </a:rPr>
              <a:t>Plan, Do, Check, Act = Desired Outcomes</a:t>
            </a:r>
          </a:p>
        </p:txBody>
      </p:sp>
      <p:sp>
        <p:nvSpPr>
          <p:cNvPr id="4" name="Footer Placeholder 3"/>
          <p:cNvSpPr>
            <a:spLocks noGrp="1"/>
          </p:cNvSpPr>
          <p:nvPr>
            <p:ph type="ftr" sz="quarter" idx="11"/>
          </p:nvPr>
        </p:nvSpPr>
        <p:spPr/>
        <p:txBody>
          <a:bodyPr/>
          <a:lstStyle/>
          <a:p>
            <a:r>
              <a:rPr lang="en-US" smtClean="0">
                <a:solidFill>
                  <a:prstClr val="black">
                    <a:tint val="75000"/>
                  </a:prstClr>
                </a:solidFill>
              </a:rPr>
              <a:t>SOIL, Drake Ag Law 2018</a:t>
            </a:r>
            <a:endParaRPr lang="en-US" dirty="0">
              <a:solidFill>
                <a:prstClr val="black">
                  <a:tint val="75000"/>
                </a:prstClr>
              </a:solidFill>
            </a:endParaRPr>
          </a:p>
        </p:txBody>
      </p:sp>
      <p:sp>
        <p:nvSpPr>
          <p:cNvPr id="5" name="Date Placeholder 4"/>
          <p:cNvSpPr>
            <a:spLocks noGrp="1"/>
          </p:cNvSpPr>
          <p:nvPr>
            <p:ph type="dt" sz="half" idx="10"/>
          </p:nvPr>
        </p:nvSpPr>
        <p:spPr/>
        <p:txBody>
          <a:bodyPr/>
          <a:lstStyle/>
          <a:p>
            <a:r>
              <a:rPr lang="en-US" smtClean="0">
                <a:solidFill>
                  <a:prstClr val="black">
                    <a:tint val="75000"/>
                  </a:prstClr>
                </a:solidFill>
              </a:rPr>
              <a:t>September 19, 2018 anno Domini</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pPr/>
              <a:t>27</a:t>
            </a:fld>
            <a:endParaRPr lang="en-US" dirty="0"/>
          </a:p>
        </p:txBody>
      </p:sp>
    </p:spTree>
    <p:extLst>
      <p:ext uri="{BB962C8B-B14F-4D97-AF65-F5344CB8AC3E}">
        <p14:creationId xmlns:p14="http://schemas.microsoft.com/office/powerpoint/2010/main" val="360990733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2479" y="136527"/>
            <a:ext cx="7886700" cy="1019921"/>
          </a:xfrm>
        </p:spPr>
        <p:txBody>
          <a:bodyPr>
            <a:normAutofit/>
          </a:bodyPr>
          <a:lstStyle/>
          <a:p>
            <a:pPr algn="ctr"/>
            <a:r>
              <a:rPr lang="en-US" sz="4000" b="1" dirty="0"/>
              <a:t>Solutions and Outcomes </a:t>
            </a:r>
            <a:r>
              <a:rPr lang="en-US" sz="4000" dirty="0"/>
              <a:t>– </a:t>
            </a:r>
          </a:p>
        </p:txBody>
      </p:sp>
      <p:sp>
        <p:nvSpPr>
          <p:cNvPr id="3" name="Content Placeholder 2"/>
          <p:cNvSpPr>
            <a:spLocks noGrp="1"/>
          </p:cNvSpPr>
          <p:nvPr>
            <p:ph idx="1"/>
          </p:nvPr>
        </p:nvSpPr>
        <p:spPr>
          <a:xfrm>
            <a:off x="2152650" y="1156447"/>
            <a:ext cx="8389844" cy="4674580"/>
          </a:xfrm>
        </p:spPr>
        <p:txBody>
          <a:bodyPr>
            <a:normAutofit/>
          </a:bodyPr>
          <a:lstStyle/>
          <a:p>
            <a:r>
              <a:rPr lang="en-US" dirty="0"/>
              <a:t>Widespread adoption of </a:t>
            </a:r>
            <a:r>
              <a:rPr lang="en-US" dirty="0" smtClean="0"/>
              <a:t>Innovative, Diversified and Regenerative Agriculture, providing resilience to food companies &amp; consumers</a:t>
            </a:r>
            <a:endParaRPr lang="en-US" dirty="0"/>
          </a:p>
          <a:p>
            <a:pPr lvl="1"/>
            <a:r>
              <a:rPr lang="en-US" dirty="0"/>
              <a:t>Diversified, </a:t>
            </a:r>
            <a:r>
              <a:rPr lang="en-US" dirty="0" smtClean="0"/>
              <a:t>multiple year </a:t>
            </a:r>
            <a:r>
              <a:rPr lang="en-US" dirty="0"/>
              <a:t>round income </a:t>
            </a:r>
            <a:r>
              <a:rPr lang="en-US" dirty="0" smtClean="0"/>
              <a:t>streams from crops and ecological practices</a:t>
            </a:r>
            <a:endParaRPr lang="en-US" dirty="0"/>
          </a:p>
          <a:p>
            <a:r>
              <a:rPr lang="en-US" dirty="0" smtClean="0"/>
              <a:t>Restored Soil and Water </a:t>
            </a:r>
            <a:r>
              <a:rPr lang="en-US" dirty="0"/>
              <a:t>Health, Economic Development</a:t>
            </a:r>
            <a:endParaRPr lang="en-US" dirty="0" smtClean="0"/>
          </a:p>
          <a:p>
            <a:pPr lvl="1"/>
            <a:r>
              <a:rPr lang="en-US" dirty="0" smtClean="0"/>
              <a:t>Retain, rebuild and profit from the health of our soils by adding carbon</a:t>
            </a:r>
          </a:p>
          <a:p>
            <a:pPr lvl="1"/>
            <a:r>
              <a:rPr lang="en-US" dirty="0" smtClean="0"/>
              <a:t>Slow the Flow, preventing floods, cleaning water, transferring risk</a:t>
            </a:r>
          </a:p>
          <a:p>
            <a:pPr lvl="1"/>
            <a:r>
              <a:rPr lang="en-US" dirty="0" smtClean="0"/>
              <a:t>Animal strategies - ruminants, nutritional grasses back to the prairie, manure producing units, bridging the nutrient gap</a:t>
            </a:r>
          </a:p>
          <a:p>
            <a:pPr lvl="1"/>
            <a:r>
              <a:rPr lang="en-US" dirty="0" smtClean="0"/>
              <a:t>Building soil, and resilience in agriculture simultaneously, profitably</a:t>
            </a:r>
          </a:p>
        </p:txBody>
      </p:sp>
      <p:sp>
        <p:nvSpPr>
          <p:cNvPr id="4" name="Date Placeholder 3"/>
          <p:cNvSpPr>
            <a:spLocks noGrp="1"/>
          </p:cNvSpPr>
          <p:nvPr>
            <p:ph type="dt" sz="half" idx="10"/>
          </p:nvPr>
        </p:nvSpPr>
        <p:spPr/>
        <p:txBody>
          <a:bodyPr/>
          <a:lstStyle/>
          <a:p>
            <a:r>
              <a:rPr lang="en-US" smtClean="0"/>
              <a:t>September 19, 2018 anno Domini</a:t>
            </a:r>
            <a:endParaRPr lang="en-US"/>
          </a:p>
        </p:txBody>
      </p:sp>
      <p:sp>
        <p:nvSpPr>
          <p:cNvPr id="5" name="Footer Placeholder 4"/>
          <p:cNvSpPr>
            <a:spLocks noGrp="1"/>
          </p:cNvSpPr>
          <p:nvPr>
            <p:ph type="ftr" sz="quarter" idx="11"/>
          </p:nvPr>
        </p:nvSpPr>
        <p:spPr/>
        <p:txBody>
          <a:bodyPr/>
          <a:lstStyle/>
          <a:p>
            <a:r>
              <a:rPr lang="en-US" smtClean="0"/>
              <a:t>SOIL, Drake Ag Law 2018</a:t>
            </a:r>
            <a:endParaRPr lang="en-US" dirty="0"/>
          </a:p>
        </p:txBody>
      </p:sp>
      <p:sp>
        <p:nvSpPr>
          <p:cNvPr id="6" name="Slide Number Placeholder 5"/>
          <p:cNvSpPr>
            <a:spLocks noGrp="1"/>
          </p:cNvSpPr>
          <p:nvPr>
            <p:ph type="sldNum" sz="quarter" idx="12"/>
          </p:nvPr>
        </p:nvSpPr>
        <p:spPr/>
        <p:txBody>
          <a:bodyPr/>
          <a:lstStyle/>
          <a:p>
            <a:fld id="{6CA45B63-E323-49E4-9951-0209E208A1F3}" type="slidenum">
              <a:rPr lang="en-US" smtClean="0"/>
              <a:t>28</a:t>
            </a:fld>
            <a:endParaRPr lang="en-US"/>
          </a:p>
        </p:txBody>
      </p:sp>
      <p:sp>
        <p:nvSpPr>
          <p:cNvPr id="7" name="TextBox 6"/>
          <p:cNvSpPr txBox="1"/>
          <p:nvPr/>
        </p:nvSpPr>
        <p:spPr>
          <a:xfrm>
            <a:off x="1784690" y="4507588"/>
            <a:ext cx="9022975" cy="1323439"/>
          </a:xfrm>
          <a:prstGeom prst="rect">
            <a:avLst/>
          </a:prstGeom>
          <a:noFill/>
        </p:spPr>
        <p:txBody>
          <a:bodyPr wrap="square" rtlCol="0">
            <a:spAutoFit/>
          </a:bodyPr>
          <a:lstStyle/>
          <a:p>
            <a:pPr algn="ctr"/>
            <a:r>
              <a:rPr lang="en-US" sz="4000" dirty="0">
                <a:latin typeface="+mj-lt"/>
              </a:rPr>
              <a:t>Continuous Improvement – </a:t>
            </a:r>
            <a:r>
              <a:rPr lang="en-US" sz="4000" dirty="0"/>
              <a:t>Plan, </a:t>
            </a:r>
            <a:r>
              <a:rPr lang="en-US" sz="4000" dirty="0" smtClean="0"/>
              <a:t>Do, </a:t>
            </a:r>
            <a:r>
              <a:rPr lang="en-US" sz="4000" dirty="0" smtClean="0">
                <a:latin typeface="+mj-lt"/>
              </a:rPr>
              <a:t>Check</a:t>
            </a:r>
            <a:r>
              <a:rPr lang="en-US" sz="4000" dirty="0">
                <a:latin typeface="+mj-lt"/>
              </a:rPr>
              <a:t>, </a:t>
            </a:r>
            <a:r>
              <a:rPr lang="en-US" sz="4000" dirty="0" smtClean="0">
                <a:latin typeface="+mj-lt"/>
              </a:rPr>
              <a:t>Act, Send Invoice</a:t>
            </a:r>
            <a:endParaRPr lang="en-US" sz="4000" dirty="0">
              <a:latin typeface="+mj-lt"/>
            </a:endParaRPr>
          </a:p>
        </p:txBody>
      </p:sp>
    </p:spTree>
    <p:extLst>
      <p:ext uri="{BB962C8B-B14F-4D97-AF65-F5344CB8AC3E}">
        <p14:creationId xmlns:p14="http://schemas.microsoft.com/office/powerpoint/2010/main" val="56178677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160274" y="1167551"/>
            <a:ext cx="3597378" cy="4202706"/>
          </a:xfrm>
          <a:prstGeom prst="rect">
            <a:avLst/>
          </a:prstGeom>
        </p:spPr>
      </p:pic>
      <p:sp>
        <p:nvSpPr>
          <p:cNvPr id="3" name="Date Placeholder 2"/>
          <p:cNvSpPr>
            <a:spLocks noGrp="1"/>
          </p:cNvSpPr>
          <p:nvPr>
            <p:ph type="dt" sz="half" idx="10"/>
          </p:nvPr>
        </p:nvSpPr>
        <p:spPr/>
        <p:txBody>
          <a:bodyPr/>
          <a:lstStyle/>
          <a:p>
            <a:r>
              <a:rPr lang="en-US" smtClean="0">
                <a:solidFill>
                  <a:prstClr val="black">
                    <a:tint val="75000"/>
                  </a:prstClr>
                </a:solidFill>
              </a:rPr>
              <a:t>September 19, 2018 anno Domini</a:t>
            </a:r>
            <a:endParaRPr lang="en-US">
              <a:solidFill>
                <a:prstClr val="black">
                  <a:tint val="75000"/>
                </a:prstClr>
              </a:solidFill>
            </a:endParaRPr>
          </a:p>
        </p:txBody>
      </p:sp>
      <p:sp>
        <p:nvSpPr>
          <p:cNvPr id="4" name="Footer Placeholder 3"/>
          <p:cNvSpPr>
            <a:spLocks noGrp="1"/>
          </p:cNvSpPr>
          <p:nvPr>
            <p:ph type="ftr" sz="quarter" idx="11"/>
          </p:nvPr>
        </p:nvSpPr>
        <p:spPr/>
        <p:txBody>
          <a:bodyPr/>
          <a:lstStyle/>
          <a:p>
            <a:r>
              <a:rPr lang="en-US" smtClean="0">
                <a:solidFill>
                  <a:prstClr val="black">
                    <a:tint val="75000"/>
                  </a:prstClr>
                </a:solidFill>
              </a:rPr>
              <a:t>SOIL, Drake Ag Law 2018</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CA45B63-E323-49E4-9951-0209E208A1F3}" type="slidenum">
              <a:rPr lang="en-US" smtClean="0"/>
              <a:pPr/>
              <a:t>29</a:t>
            </a:fld>
            <a:endParaRPr lang="en-US"/>
          </a:p>
        </p:txBody>
      </p:sp>
    </p:spTree>
    <p:extLst>
      <p:ext uri="{BB962C8B-B14F-4D97-AF65-F5344CB8AC3E}">
        <p14:creationId xmlns:p14="http://schemas.microsoft.com/office/powerpoint/2010/main" val="78003307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6902"/>
            <a:ext cx="8915399" cy="2262781"/>
          </a:xfrm>
        </p:spPr>
        <p:txBody>
          <a:bodyPr>
            <a:normAutofit fontScale="90000"/>
          </a:bodyPr>
          <a:lstStyle/>
          <a:p>
            <a:pPr algn="ctr"/>
            <a:r>
              <a:rPr lang="en-US" dirty="0" smtClean="0"/>
              <a:t>A Proposal for Iowa’s Food &amp; Agriculture Businesses</a:t>
            </a:r>
            <a:endParaRPr lang="en-US" dirty="0"/>
          </a:p>
        </p:txBody>
      </p:sp>
      <p:sp>
        <p:nvSpPr>
          <p:cNvPr id="3" name="Subtitle 2"/>
          <p:cNvSpPr>
            <a:spLocks noGrp="1"/>
          </p:cNvSpPr>
          <p:nvPr>
            <p:ph type="subTitle" idx="1"/>
          </p:nvPr>
        </p:nvSpPr>
        <p:spPr>
          <a:xfrm>
            <a:off x="2441448" y="2258785"/>
            <a:ext cx="9063163" cy="3663044"/>
          </a:xfrm>
        </p:spPr>
        <p:txBody>
          <a:bodyPr>
            <a:noAutofit/>
          </a:bodyPr>
          <a:lstStyle/>
          <a:p>
            <a:pPr algn="ctr"/>
            <a:r>
              <a:rPr lang="en-US" sz="3600" dirty="0" smtClean="0"/>
              <a:t>A “Systems” Look at the Future of the 21</a:t>
            </a:r>
            <a:r>
              <a:rPr lang="en-US" sz="3600" baseline="30000" dirty="0" smtClean="0"/>
              <a:t>st</a:t>
            </a:r>
            <a:r>
              <a:rPr lang="en-US" sz="3600" dirty="0" smtClean="0"/>
              <a:t> Century Agricultural Industry in Iowa</a:t>
            </a:r>
          </a:p>
          <a:p>
            <a:pPr algn="ctr"/>
            <a:r>
              <a:rPr lang="en-US" sz="3600" dirty="0" smtClean="0"/>
              <a:t>(and beyond)</a:t>
            </a:r>
          </a:p>
          <a:p>
            <a:pPr algn="ctr">
              <a:spcBef>
                <a:spcPts val="0"/>
              </a:spcBef>
            </a:pPr>
            <a:endParaRPr lang="en-US" sz="3200" dirty="0" smtClean="0"/>
          </a:p>
          <a:p>
            <a:pPr algn="ctr"/>
            <a:r>
              <a:rPr lang="en-US" sz="3200" dirty="0" smtClean="0"/>
              <a:t>Using the Businesses that work in the agriculture sector, to promote and impact real change, Iowa provides a sustainable food model for the world.</a:t>
            </a:r>
            <a:endParaRPr lang="en-US" sz="3200" dirty="0"/>
          </a:p>
        </p:txBody>
      </p:sp>
      <p:sp>
        <p:nvSpPr>
          <p:cNvPr id="4" name="Date Placeholder 3"/>
          <p:cNvSpPr>
            <a:spLocks noGrp="1"/>
          </p:cNvSpPr>
          <p:nvPr>
            <p:ph type="dt" sz="half" idx="10"/>
          </p:nvPr>
        </p:nvSpPr>
        <p:spPr/>
        <p:txBody>
          <a:bodyPr/>
          <a:lstStyle/>
          <a:p>
            <a:r>
              <a:rPr lang="en-US" smtClean="0"/>
              <a:t>September 19, 2018 anno Domini</a:t>
            </a:r>
            <a:endParaRPr lang="en-US"/>
          </a:p>
        </p:txBody>
      </p:sp>
      <p:sp>
        <p:nvSpPr>
          <p:cNvPr id="5" name="Footer Placeholder 4"/>
          <p:cNvSpPr>
            <a:spLocks noGrp="1"/>
          </p:cNvSpPr>
          <p:nvPr>
            <p:ph type="ftr" sz="quarter" idx="11"/>
          </p:nvPr>
        </p:nvSpPr>
        <p:spPr/>
        <p:txBody>
          <a:bodyPr/>
          <a:lstStyle/>
          <a:p>
            <a:r>
              <a:rPr lang="en-US" smtClean="0"/>
              <a:t>SOIL, Drake Ag Law 2018</a:t>
            </a:r>
            <a:endParaRPr lang="en-US"/>
          </a:p>
        </p:txBody>
      </p:sp>
      <p:sp>
        <p:nvSpPr>
          <p:cNvPr id="6" name="Slide Number Placeholder 5"/>
          <p:cNvSpPr>
            <a:spLocks noGrp="1"/>
          </p:cNvSpPr>
          <p:nvPr>
            <p:ph type="sldNum" sz="quarter" idx="12"/>
          </p:nvPr>
        </p:nvSpPr>
        <p:spPr/>
        <p:txBody>
          <a:bodyPr/>
          <a:lstStyle/>
          <a:p>
            <a:fld id="{0590EC6E-6C16-4549-A47D-CE9F9B7F7658}" type="slidenum">
              <a:rPr lang="en-US" smtClean="0"/>
              <a:t>3</a:t>
            </a:fld>
            <a:endParaRPr lang="en-US"/>
          </a:p>
        </p:txBody>
      </p:sp>
    </p:spTree>
    <p:extLst>
      <p:ext uri="{BB962C8B-B14F-4D97-AF65-F5344CB8AC3E}">
        <p14:creationId xmlns:p14="http://schemas.microsoft.com/office/powerpoint/2010/main" val="136421289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solidFill>
                  <a:prstClr val="black">
                    <a:tint val="75000"/>
                  </a:prstClr>
                </a:solidFill>
              </a:rPr>
              <a:t>September 19, 2018 anno Domini</a:t>
            </a:r>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r>
              <a:rPr lang="en-US" smtClean="0">
                <a:solidFill>
                  <a:prstClr val="black">
                    <a:tint val="75000"/>
                  </a:prstClr>
                </a:solidFill>
              </a:rPr>
              <a:t>SOIL, Drake Ag Law 2018</a:t>
            </a:r>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D57F1E4F-1CFF-5643-939E-217C01CDF565}" type="slidenum">
              <a:rPr lang="en-US" smtClean="0"/>
              <a:pPr/>
              <a:t>30</a:t>
            </a:fld>
            <a:endParaRPr lang="en-US" dirty="0"/>
          </a:p>
        </p:txBody>
      </p:sp>
      <p:pic>
        <p:nvPicPr>
          <p:cNvPr id="5" name="Picture 4"/>
          <p:cNvPicPr>
            <a:picLocks noChangeAspect="1"/>
          </p:cNvPicPr>
          <p:nvPr/>
        </p:nvPicPr>
        <p:blipFill>
          <a:blip r:embed="rId3"/>
          <a:stretch>
            <a:fillRect/>
          </a:stretch>
        </p:blipFill>
        <p:spPr>
          <a:xfrm>
            <a:off x="1954590" y="0"/>
            <a:ext cx="9373116" cy="6143391"/>
          </a:xfrm>
          <a:prstGeom prst="rect">
            <a:avLst/>
          </a:prstGeom>
        </p:spPr>
      </p:pic>
      <p:sp>
        <p:nvSpPr>
          <p:cNvPr id="6" name="Rectangle 5"/>
          <p:cNvSpPr/>
          <p:nvPr/>
        </p:nvSpPr>
        <p:spPr>
          <a:xfrm>
            <a:off x="2218765" y="188259"/>
            <a:ext cx="5163671" cy="672353"/>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An Example of Supply Chain Sustainability and Value-added externality payments</a:t>
            </a:r>
            <a:endParaRPr lang="en-US" dirty="0">
              <a:solidFill>
                <a:schemeClr val="tx1"/>
              </a:solidFill>
            </a:endParaRPr>
          </a:p>
        </p:txBody>
      </p:sp>
    </p:spTree>
    <p:extLst>
      <p:ext uri="{BB962C8B-B14F-4D97-AF65-F5344CB8AC3E}">
        <p14:creationId xmlns:p14="http://schemas.microsoft.com/office/powerpoint/2010/main" val="166576847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solidFill>
                  <a:prstClr val="black">
                    <a:tint val="75000"/>
                  </a:prstClr>
                </a:solidFill>
              </a:rPr>
              <a:t>SOIL, Drake Ag Law 2018</a:t>
            </a:r>
            <a:endParaRPr lang="en-US">
              <a:solidFill>
                <a:prstClr val="black">
                  <a:tint val="75000"/>
                </a:prstClr>
              </a:solidFill>
            </a:endParaRPr>
          </a:p>
        </p:txBody>
      </p:sp>
      <p:pic>
        <p:nvPicPr>
          <p:cNvPr id="3" name="Picture 2"/>
          <p:cNvPicPr>
            <a:picLocks noChangeAspect="1"/>
          </p:cNvPicPr>
          <p:nvPr/>
        </p:nvPicPr>
        <p:blipFill>
          <a:blip r:embed="rId3"/>
          <a:stretch>
            <a:fillRect/>
          </a:stretch>
        </p:blipFill>
        <p:spPr>
          <a:xfrm>
            <a:off x="1826814" y="117742"/>
            <a:ext cx="9144793" cy="5944115"/>
          </a:xfrm>
          <a:prstGeom prst="rect">
            <a:avLst/>
          </a:prstGeom>
        </p:spPr>
      </p:pic>
      <p:sp>
        <p:nvSpPr>
          <p:cNvPr id="4" name="Date Placeholder 3"/>
          <p:cNvSpPr>
            <a:spLocks noGrp="1"/>
          </p:cNvSpPr>
          <p:nvPr>
            <p:ph type="dt" sz="half" idx="10"/>
          </p:nvPr>
        </p:nvSpPr>
        <p:spPr/>
        <p:txBody>
          <a:bodyPr/>
          <a:lstStyle/>
          <a:p>
            <a:r>
              <a:rPr lang="en-US" smtClean="0">
                <a:solidFill>
                  <a:prstClr val="black">
                    <a:tint val="75000"/>
                  </a:prstClr>
                </a:solidFill>
              </a:rPr>
              <a:t>September 19, 2018 anno Domini</a:t>
            </a: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D57F1E4F-1CFF-5643-939E-217C01CDF565}" type="slidenum">
              <a:rPr lang="en-US" smtClean="0"/>
              <a:pPr/>
              <a:t>31</a:t>
            </a:fld>
            <a:endParaRPr lang="en-US" dirty="0"/>
          </a:p>
        </p:txBody>
      </p:sp>
    </p:spTree>
    <p:extLst>
      <p:ext uri="{BB962C8B-B14F-4D97-AF65-F5344CB8AC3E}">
        <p14:creationId xmlns:p14="http://schemas.microsoft.com/office/powerpoint/2010/main" val="151036028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September 19, 2018 anno Domini</a:t>
            </a:r>
            <a:endParaRPr lang="en-US"/>
          </a:p>
        </p:txBody>
      </p:sp>
      <p:sp>
        <p:nvSpPr>
          <p:cNvPr id="3" name="Footer Placeholder 2"/>
          <p:cNvSpPr>
            <a:spLocks noGrp="1"/>
          </p:cNvSpPr>
          <p:nvPr>
            <p:ph type="ftr" sz="quarter" idx="11"/>
          </p:nvPr>
        </p:nvSpPr>
        <p:spPr/>
        <p:txBody>
          <a:bodyPr/>
          <a:lstStyle/>
          <a:p>
            <a:r>
              <a:rPr lang="en-US" smtClean="0"/>
              <a:t>SOIL, Drake Ag Law 2018</a:t>
            </a:r>
            <a:endParaRPr lang="en-US"/>
          </a:p>
        </p:txBody>
      </p:sp>
      <p:sp>
        <p:nvSpPr>
          <p:cNvPr id="4" name="Slide Number Placeholder 3"/>
          <p:cNvSpPr>
            <a:spLocks noGrp="1"/>
          </p:cNvSpPr>
          <p:nvPr>
            <p:ph type="sldNum" sz="quarter" idx="12"/>
          </p:nvPr>
        </p:nvSpPr>
        <p:spPr/>
        <p:txBody>
          <a:bodyPr/>
          <a:lstStyle/>
          <a:p>
            <a:fld id="{6CA45B63-E323-49E4-9951-0209E208A1F3}" type="slidenum">
              <a:rPr lang="en-US" smtClean="0"/>
              <a:t>32</a:t>
            </a:fld>
            <a:endParaRPr lang="en-US"/>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8500" y="1285875"/>
            <a:ext cx="5715000" cy="4286250"/>
          </a:xfrm>
          <a:prstGeom prst="rect">
            <a:avLst/>
          </a:prstGeom>
        </p:spPr>
      </p:pic>
    </p:spTree>
    <p:extLst>
      <p:ext uri="{BB962C8B-B14F-4D97-AF65-F5344CB8AC3E}">
        <p14:creationId xmlns:p14="http://schemas.microsoft.com/office/powerpoint/2010/main" val="352664781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September 19, 2018 anno Domini</a:t>
            </a:r>
            <a:endParaRPr lang="en-US"/>
          </a:p>
        </p:txBody>
      </p:sp>
      <p:sp>
        <p:nvSpPr>
          <p:cNvPr id="3" name="Footer Placeholder 2"/>
          <p:cNvSpPr>
            <a:spLocks noGrp="1"/>
          </p:cNvSpPr>
          <p:nvPr>
            <p:ph type="ftr" sz="quarter" idx="11"/>
          </p:nvPr>
        </p:nvSpPr>
        <p:spPr/>
        <p:txBody>
          <a:bodyPr/>
          <a:lstStyle/>
          <a:p>
            <a:r>
              <a:rPr lang="en-US" smtClean="0"/>
              <a:t>SOIL, Drake Ag Law 2018</a:t>
            </a:r>
            <a:endParaRPr lang="en-US"/>
          </a:p>
        </p:txBody>
      </p:sp>
      <p:sp>
        <p:nvSpPr>
          <p:cNvPr id="4" name="Slide Number Placeholder 3"/>
          <p:cNvSpPr>
            <a:spLocks noGrp="1"/>
          </p:cNvSpPr>
          <p:nvPr>
            <p:ph type="sldNum" sz="quarter" idx="12"/>
          </p:nvPr>
        </p:nvSpPr>
        <p:spPr/>
        <p:txBody>
          <a:bodyPr/>
          <a:lstStyle/>
          <a:p>
            <a:fld id="{6CA45B63-E323-49E4-9951-0209E208A1F3}" type="slidenum">
              <a:rPr lang="en-US" smtClean="0"/>
              <a:t>33</a:t>
            </a:fld>
            <a:endParaRPr lang="en-US"/>
          </a:p>
        </p:txBody>
      </p:sp>
      <p:pic>
        <p:nvPicPr>
          <p:cNvPr id="7" name="Picture 6"/>
          <p:cNvPicPr>
            <a:picLocks noChangeAspect="1"/>
          </p:cNvPicPr>
          <p:nvPr/>
        </p:nvPicPr>
        <p:blipFill>
          <a:blip r:embed="rId3"/>
          <a:stretch>
            <a:fillRect/>
          </a:stretch>
        </p:blipFill>
        <p:spPr>
          <a:xfrm>
            <a:off x="3138490" y="1013270"/>
            <a:ext cx="2926172" cy="4611245"/>
          </a:xfrm>
          <a:prstGeom prst="rect">
            <a:avLst/>
          </a:prstGeom>
        </p:spPr>
      </p:pic>
      <p:sp>
        <p:nvSpPr>
          <p:cNvPr id="8" name="TextBox 7"/>
          <p:cNvSpPr txBox="1"/>
          <p:nvPr/>
        </p:nvSpPr>
        <p:spPr>
          <a:xfrm>
            <a:off x="6604818" y="1013270"/>
            <a:ext cx="4063181" cy="2677656"/>
          </a:xfrm>
          <a:prstGeom prst="rect">
            <a:avLst/>
          </a:prstGeom>
          <a:noFill/>
        </p:spPr>
        <p:txBody>
          <a:bodyPr wrap="square" rtlCol="0">
            <a:spAutoFit/>
          </a:bodyPr>
          <a:lstStyle/>
          <a:p>
            <a:r>
              <a:rPr lang="en-US" sz="2800" dirty="0" smtClean="0"/>
              <a:t>Policy from National and State Legislatures</a:t>
            </a:r>
          </a:p>
          <a:p>
            <a:endParaRPr lang="en-US" sz="2800" dirty="0"/>
          </a:p>
          <a:p>
            <a:r>
              <a:rPr lang="en-US" sz="2800" dirty="0" smtClean="0"/>
              <a:t>A Last resort, taking into account their dysfunction.</a:t>
            </a:r>
            <a:endParaRPr lang="en-US" sz="2800" dirty="0"/>
          </a:p>
        </p:txBody>
      </p:sp>
    </p:spTree>
    <p:extLst>
      <p:ext uri="{BB962C8B-B14F-4D97-AF65-F5344CB8AC3E}">
        <p14:creationId xmlns:p14="http://schemas.microsoft.com/office/powerpoint/2010/main" val="178923076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September 19, 2018 anno Domini</a:t>
            </a:r>
            <a:endParaRPr lang="en-US"/>
          </a:p>
        </p:txBody>
      </p:sp>
      <p:sp>
        <p:nvSpPr>
          <p:cNvPr id="3" name="Footer Placeholder 2"/>
          <p:cNvSpPr>
            <a:spLocks noGrp="1"/>
          </p:cNvSpPr>
          <p:nvPr>
            <p:ph type="ftr" sz="quarter" idx="11"/>
          </p:nvPr>
        </p:nvSpPr>
        <p:spPr/>
        <p:txBody>
          <a:bodyPr/>
          <a:lstStyle/>
          <a:p>
            <a:r>
              <a:rPr lang="en-US" smtClean="0"/>
              <a:t>SOIL, Drake Ag Law 2018</a:t>
            </a:r>
            <a:endParaRPr lang="en-US"/>
          </a:p>
        </p:txBody>
      </p:sp>
      <p:sp>
        <p:nvSpPr>
          <p:cNvPr id="4" name="Slide Number Placeholder 3"/>
          <p:cNvSpPr>
            <a:spLocks noGrp="1"/>
          </p:cNvSpPr>
          <p:nvPr>
            <p:ph type="sldNum" sz="quarter" idx="12"/>
          </p:nvPr>
        </p:nvSpPr>
        <p:spPr/>
        <p:txBody>
          <a:bodyPr/>
          <a:lstStyle/>
          <a:p>
            <a:fld id="{6CA45B63-E323-49E4-9951-0209E208A1F3}" type="slidenum">
              <a:rPr lang="en-US" smtClean="0"/>
              <a:t>34</a:t>
            </a:fld>
            <a:endParaRPr lang="en-US"/>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95194" y="1506180"/>
            <a:ext cx="5707053" cy="3782961"/>
          </a:xfrm>
          <a:prstGeom prst="rect">
            <a:avLst/>
          </a:prstGeom>
        </p:spPr>
      </p:pic>
    </p:spTree>
    <p:extLst>
      <p:ext uri="{BB962C8B-B14F-4D97-AF65-F5344CB8AC3E}">
        <p14:creationId xmlns:p14="http://schemas.microsoft.com/office/powerpoint/2010/main" val="163988060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66219" y="1386348"/>
            <a:ext cx="7473131" cy="4849607"/>
          </a:xfrm>
        </p:spPr>
        <p:txBody>
          <a:bodyPr>
            <a:normAutofit/>
          </a:bodyPr>
          <a:lstStyle/>
          <a:p>
            <a:endParaRPr lang="en-US" b="1" dirty="0"/>
          </a:p>
          <a:p>
            <a:pPr lvl="0"/>
            <a:endParaRPr lang="en-US" b="1" dirty="0"/>
          </a:p>
          <a:p>
            <a:pPr lvl="0"/>
            <a:endParaRPr lang="en-US" dirty="0"/>
          </a:p>
          <a:p>
            <a:endParaRPr lang="en-US" b="1" dirty="0"/>
          </a:p>
          <a:p>
            <a:endParaRPr lang="en-US" dirty="0"/>
          </a:p>
        </p:txBody>
      </p:sp>
      <p:sp>
        <p:nvSpPr>
          <p:cNvPr id="4" name="Date Placeholder 3"/>
          <p:cNvSpPr>
            <a:spLocks noGrp="1"/>
          </p:cNvSpPr>
          <p:nvPr>
            <p:ph type="dt" sz="half" idx="10"/>
          </p:nvPr>
        </p:nvSpPr>
        <p:spPr/>
        <p:txBody>
          <a:bodyPr/>
          <a:lstStyle/>
          <a:p>
            <a:r>
              <a:rPr lang="en-US" smtClean="0"/>
              <a:t>September 19, 2018 anno Domini</a:t>
            </a:r>
            <a:endParaRPr lang="en-US"/>
          </a:p>
        </p:txBody>
      </p:sp>
      <p:sp>
        <p:nvSpPr>
          <p:cNvPr id="5" name="Footer Placeholder 4"/>
          <p:cNvSpPr>
            <a:spLocks noGrp="1"/>
          </p:cNvSpPr>
          <p:nvPr>
            <p:ph type="ftr" sz="quarter" idx="11"/>
          </p:nvPr>
        </p:nvSpPr>
        <p:spPr/>
        <p:txBody>
          <a:bodyPr/>
          <a:lstStyle/>
          <a:p>
            <a:r>
              <a:rPr lang="en-US" smtClean="0"/>
              <a:t>SOIL, Drake Ag Law 2018</a:t>
            </a:r>
            <a:endParaRPr lang="en-US"/>
          </a:p>
        </p:txBody>
      </p:sp>
      <p:sp>
        <p:nvSpPr>
          <p:cNvPr id="6" name="Slide Number Placeholder 5"/>
          <p:cNvSpPr>
            <a:spLocks noGrp="1"/>
          </p:cNvSpPr>
          <p:nvPr>
            <p:ph type="sldNum" sz="quarter" idx="12"/>
          </p:nvPr>
        </p:nvSpPr>
        <p:spPr/>
        <p:txBody>
          <a:bodyPr/>
          <a:lstStyle/>
          <a:p>
            <a:fld id="{6CA45B63-E323-49E4-9951-0209E208A1F3}" type="slidenum">
              <a:rPr lang="en-US" smtClean="0"/>
              <a:t>35</a:t>
            </a:fld>
            <a:endParaRPr lang="en-US"/>
          </a:p>
        </p:txBody>
      </p:sp>
      <p:pic>
        <p:nvPicPr>
          <p:cNvPr id="8" name="Picture 7"/>
          <p:cNvPicPr>
            <a:picLocks noChangeAspect="1"/>
          </p:cNvPicPr>
          <p:nvPr/>
        </p:nvPicPr>
        <p:blipFill>
          <a:blip r:embed="rId3"/>
          <a:stretch>
            <a:fillRect/>
          </a:stretch>
        </p:blipFill>
        <p:spPr>
          <a:xfrm>
            <a:off x="2753604" y="1184797"/>
            <a:ext cx="6380921" cy="4397216"/>
          </a:xfrm>
          <a:prstGeom prst="rect">
            <a:avLst/>
          </a:prstGeom>
        </p:spPr>
      </p:pic>
    </p:spTree>
    <p:extLst>
      <p:ext uri="{BB962C8B-B14F-4D97-AF65-F5344CB8AC3E}">
        <p14:creationId xmlns:p14="http://schemas.microsoft.com/office/powerpoint/2010/main" val="201851398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85066" y="256003"/>
            <a:ext cx="10271654" cy="1280890"/>
          </a:xfrm>
        </p:spPr>
        <p:txBody>
          <a:bodyPr>
            <a:noAutofit/>
          </a:bodyPr>
          <a:lstStyle/>
          <a:p>
            <a:r>
              <a:rPr lang="en-US" b="1" dirty="0" smtClean="0"/>
              <a:t>What did I tell you - “Our Iowa” Wants you to:</a:t>
            </a:r>
            <a:endParaRPr lang="en-US" b="1" dirty="0"/>
          </a:p>
        </p:txBody>
      </p:sp>
      <p:sp>
        <p:nvSpPr>
          <p:cNvPr id="3" name="Content Placeholder 2"/>
          <p:cNvSpPr>
            <a:spLocks noGrp="1"/>
          </p:cNvSpPr>
          <p:nvPr>
            <p:ph idx="1"/>
          </p:nvPr>
        </p:nvSpPr>
        <p:spPr>
          <a:xfrm>
            <a:off x="1741223" y="1056133"/>
            <a:ext cx="9959340" cy="5444699"/>
          </a:xfrm>
        </p:spPr>
        <p:txBody>
          <a:bodyPr>
            <a:noAutofit/>
          </a:bodyPr>
          <a:lstStyle/>
          <a:p>
            <a:r>
              <a:rPr lang="en-US" sz="2800" b="1" dirty="0" smtClean="0"/>
              <a:t>Adopt the “Our Iowa” Grand Strategy</a:t>
            </a:r>
          </a:p>
          <a:p>
            <a:pPr lvl="1"/>
            <a:r>
              <a:rPr lang="en-US" sz="2600" b="1" dirty="0" smtClean="0"/>
              <a:t>Use our land for multiple ecological services &amp; benefits</a:t>
            </a:r>
          </a:p>
          <a:p>
            <a:r>
              <a:rPr lang="en-US" sz="2800" b="1" dirty="0" smtClean="0"/>
              <a:t>Devote Permanent, Reliable, Adequate and Timely public &amp; private funds, plus smart policy to this strategy </a:t>
            </a:r>
          </a:p>
          <a:p>
            <a:pPr lvl="1"/>
            <a:r>
              <a:rPr lang="en-US" sz="2200" b="1" dirty="0" smtClean="0"/>
              <a:t>Demand </a:t>
            </a:r>
            <a:r>
              <a:rPr lang="en-US" sz="2200" b="1" dirty="0"/>
              <a:t>measureable </a:t>
            </a:r>
            <a:r>
              <a:rPr lang="en-US" sz="2200" b="1" dirty="0" smtClean="0"/>
              <a:t>results, leverage </a:t>
            </a:r>
            <a:r>
              <a:rPr lang="en-US" sz="2200" b="1" dirty="0"/>
              <a:t>and metrics </a:t>
            </a:r>
            <a:r>
              <a:rPr lang="en-US" sz="2200" b="1" dirty="0" smtClean="0"/>
              <a:t>from </a:t>
            </a:r>
            <a:r>
              <a:rPr lang="en-US" sz="2200" b="1" dirty="0"/>
              <a:t>the Iowa Nutrient Reduction Strategy to </a:t>
            </a:r>
            <a:r>
              <a:rPr lang="en-US" sz="2200" b="1" dirty="0" smtClean="0"/>
              <a:t>legitimize public and private investment</a:t>
            </a:r>
            <a:endParaRPr lang="en-US" sz="2200" b="1" dirty="0"/>
          </a:p>
          <a:p>
            <a:r>
              <a:rPr lang="en-US" sz="2800" b="1" dirty="0" smtClean="0"/>
              <a:t>Through innovation and internet connectivity, jump start rural economic development.</a:t>
            </a:r>
          </a:p>
          <a:p>
            <a:r>
              <a:rPr lang="en-US" sz="2800" b="1" dirty="0" smtClean="0"/>
              <a:t> </a:t>
            </a:r>
            <a:r>
              <a:rPr lang="en-US" sz="2800" b="1" dirty="0"/>
              <a:t>Ask each Legislative and Executive Candidate to Adopt these approaches</a:t>
            </a:r>
          </a:p>
          <a:p>
            <a:endParaRPr lang="en-US" sz="2800" b="1" dirty="0" smtClean="0"/>
          </a:p>
          <a:p>
            <a:pPr marL="457200" lvl="1" indent="0">
              <a:buNone/>
            </a:pPr>
            <a:endParaRPr lang="en-US" sz="2200" b="1" dirty="0"/>
          </a:p>
        </p:txBody>
      </p:sp>
      <p:sp>
        <p:nvSpPr>
          <p:cNvPr id="4" name="Date Placeholder 3"/>
          <p:cNvSpPr>
            <a:spLocks noGrp="1"/>
          </p:cNvSpPr>
          <p:nvPr>
            <p:ph type="dt" sz="half" idx="10"/>
          </p:nvPr>
        </p:nvSpPr>
        <p:spPr/>
        <p:txBody>
          <a:bodyPr/>
          <a:lstStyle/>
          <a:p>
            <a:r>
              <a:rPr lang="en-US" smtClean="0">
                <a:solidFill>
                  <a:prstClr val="black">
                    <a:tint val="75000"/>
                  </a:prstClr>
                </a:solidFill>
              </a:rPr>
              <a:t>September 19, 2018 anno Domini</a:t>
            </a:r>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r>
              <a:rPr lang="en-US" dirty="0" smtClean="0">
                <a:solidFill>
                  <a:prstClr val="black">
                    <a:tint val="75000"/>
                  </a:prstClr>
                </a:solidFill>
              </a:rPr>
              <a:t>SOIL, Drake Ag Law 2018</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pPr/>
              <a:t>36</a:t>
            </a:fld>
            <a:endParaRPr lang="en-US" dirty="0"/>
          </a:p>
        </p:txBody>
      </p:sp>
      <p:sp>
        <p:nvSpPr>
          <p:cNvPr id="7" name="Rectangle 6"/>
          <p:cNvSpPr/>
          <p:nvPr/>
        </p:nvSpPr>
        <p:spPr>
          <a:xfrm>
            <a:off x="-2119313" y="-1412190"/>
            <a:ext cx="6096001" cy="646331"/>
          </a:xfrm>
          <a:prstGeom prst="rect">
            <a:avLst/>
          </a:prstGeom>
        </p:spPr>
        <p:txBody>
          <a:bodyPr>
            <a:spAutoFit/>
          </a:bodyPr>
          <a:lstStyle/>
          <a:p>
            <a:r>
              <a:rPr lang="en-US" b="1" dirty="0" smtClean="0"/>
              <a:t>Through innovation and internet connectivity, jump start rural economic development.</a:t>
            </a:r>
          </a:p>
        </p:txBody>
      </p:sp>
    </p:spTree>
    <p:extLst>
      <p:ext uri="{BB962C8B-B14F-4D97-AF65-F5344CB8AC3E}">
        <p14:creationId xmlns:p14="http://schemas.microsoft.com/office/powerpoint/2010/main" val="351951761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September 19, 2018 anno Domini</a:t>
            </a:r>
            <a:endParaRPr lang="en-US"/>
          </a:p>
        </p:txBody>
      </p:sp>
      <p:sp>
        <p:nvSpPr>
          <p:cNvPr id="3" name="Footer Placeholder 2"/>
          <p:cNvSpPr>
            <a:spLocks noGrp="1"/>
          </p:cNvSpPr>
          <p:nvPr>
            <p:ph type="ftr" sz="quarter" idx="11"/>
          </p:nvPr>
        </p:nvSpPr>
        <p:spPr/>
        <p:txBody>
          <a:bodyPr/>
          <a:lstStyle/>
          <a:p>
            <a:r>
              <a:rPr lang="en-US" smtClean="0"/>
              <a:t>SOIL, Drake Ag Law 2018</a:t>
            </a:r>
            <a:endParaRPr lang="en-US"/>
          </a:p>
        </p:txBody>
      </p:sp>
      <p:sp>
        <p:nvSpPr>
          <p:cNvPr id="4" name="Slide Number Placeholder 3"/>
          <p:cNvSpPr>
            <a:spLocks noGrp="1"/>
          </p:cNvSpPr>
          <p:nvPr>
            <p:ph type="sldNum" sz="quarter" idx="12"/>
          </p:nvPr>
        </p:nvSpPr>
        <p:spPr/>
        <p:txBody>
          <a:bodyPr/>
          <a:lstStyle/>
          <a:p>
            <a:fld id="{6CA45B63-E323-49E4-9951-0209E208A1F3}" type="slidenum">
              <a:rPr lang="en-US" smtClean="0"/>
              <a:t>37</a:t>
            </a:fld>
            <a:endParaRPr lang="en-US"/>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37411" y="188822"/>
            <a:ext cx="6517178" cy="6267646"/>
          </a:xfrm>
          <a:prstGeom prst="rect">
            <a:avLst/>
          </a:prstGeom>
        </p:spPr>
      </p:pic>
    </p:spTree>
    <p:extLst>
      <p:ext uri="{BB962C8B-B14F-4D97-AF65-F5344CB8AC3E}">
        <p14:creationId xmlns:p14="http://schemas.microsoft.com/office/powerpoint/2010/main" val="40427658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solidFill>
                  <a:prstClr val="black">
                    <a:tint val="75000"/>
                  </a:prstClr>
                </a:solidFill>
              </a:rPr>
              <a:t>September 19, 2018 anno Domini</a:t>
            </a:r>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r>
              <a:rPr lang="en-US" smtClean="0">
                <a:solidFill>
                  <a:prstClr val="black">
                    <a:tint val="75000"/>
                  </a:prstClr>
                </a:solidFill>
              </a:rPr>
              <a:t>SOIL, Drake Ag Law 2018</a:t>
            </a:r>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D57F1E4F-1CFF-5643-939E-217C01CDF565}" type="slidenum">
              <a:rPr lang="en-US" smtClean="0"/>
              <a:pPr/>
              <a:t>38</a:t>
            </a:fld>
            <a:endParaRPr lang="en-US" dirty="0"/>
          </a:p>
        </p:txBody>
      </p:sp>
      <p:pic>
        <p:nvPicPr>
          <p:cNvPr id="5" name="Picture 4"/>
          <p:cNvPicPr>
            <a:picLocks noChangeAspect="1"/>
          </p:cNvPicPr>
          <p:nvPr/>
        </p:nvPicPr>
        <p:blipFill>
          <a:blip r:embed="rId3"/>
          <a:stretch>
            <a:fillRect/>
          </a:stretch>
        </p:blipFill>
        <p:spPr>
          <a:xfrm>
            <a:off x="1642720" y="345375"/>
            <a:ext cx="9512981" cy="6155458"/>
          </a:xfrm>
          <a:prstGeom prst="rect">
            <a:avLst/>
          </a:prstGeom>
        </p:spPr>
      </p:pic>
    </p:spTree>
    <p:extLst>
      <p:ext uri="{BB962C8B-B14F-4D97-AF65-F5344CB8AC3E}">
        <p14:creationId xmlns:p14="http://schemas.microsoft.com/office/powerpoint/2010/main" val="406491861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solidFill>
                  <a:prstClr val="black">
                    <a:tint val="75000"/>
                  </a:prstClr>
                </a:solidFill>
              </a:rPr>
              <a:t>September 19, 2018 anno Domini</a:t>
            </a:r>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r>
              <a:rPr lang="en-US" smtClean="0">
                <a:solidFill>
                  <a:prstClr val="black">
                    <a:tint val="75000"/>
                  </a:prstClr>
                </a:solidFill>
              </a:rPr>
              <a:t>SOIL, Drake Ag Law 2018</a:t>
            </a:r>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D57F1E4F-1CFF-5643-939E-217C01CDF565}" type="slidenum">
              <a:rPr lang="en-US" smtClean="0"/>
              <a:pPr/>
              <a:t>39</a:t>
            </a:fld>
            <a:endParaRPr lang="en-US" dirty="0"/>
          </a:p>
        </p:txBody>
      </p:sp>
      <p:pic>
        <p:nvPicPr>
          <p:cNvPr id="5" name="Picture 4"/>
          <p:cNvPicPr>
            <a:picLocks noChangeAspect="1"/>
          </p:cNvPicPr>
          <p:nvPr/>
        </p:nvPicPr>
        <p:blipFill>
          <a:blip r:embed="rId3"/>
          <a:stretch>
            <a:fillRect/>
          </a:stretch>
        </p:blipFill>
        <p:spPr>
          <a:xfrm>
            <a:off x="1463980" y="-89355"/>
            <a:ext cx="9832748" cy="6947355"/>
          </a:xfrm>
          <a:prstGeom prst="rect">
            <a:avLst/>
          </a:prstGeom>
        </p:spPr>
      </p:pic>
    </p:spTree>
    <p:extLst>
      <p:ext uri="{BB962C8B-B14F-4D97-AF65-F5344CB8AC3E}">
        <p14:creationId xmlns:p14="http://schemas.microsoft.com/office/powerpoint/2010/main" val="421073690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667000" y="1500189"/>
            <a:ext cx="6858000" cy="3857625"/>
          </a:xfrm>
          <a:prstGeom prst="rect">
            <a:avLst/>
          </a:prstGeom>
        </p:spPr>
      </p:pic>
      <p:sp>
        <p:nvSpPr>
          <p:cNvPr id="3" name="Date Placeholder 2"/>
          <p:cNvSpPr>
            <a:spLocks noGrp="1"/>
          </p:cNvSpPr>
          <p:nvPr>
            <p:ph type="dt" sz="half" idx="10"/>
          </p:nvPr>
        </p:nvSpPr>
        <p:spPr/>
        <p:txBody>
          <a:bodyPr/>
          <a:lstStyle/>
          <a:p>
            <a:r>
              <a:rPr lang="en-US" smtClean="0"/>
              <a:t>September 19, 2018 anno Domini</a:t>
            </a:r>
            <a:endParaRPr lang="en-US"/>
          </a:p>
        </p:txBody>
      </p:sp>
      <p:sp>
        <p:nvSpPr>
          <p:cNvPr id="4" name="Footer Placeholder 3"/>
          <p:cNvSpPr>
            <a:spLocks noGrp="1"/>
          </p:cNvSpPr>
          <p:nvPr>
            <p:ph type="ftr" sz="quarter" idx="11"/>
          </p:nvPr>
        </p:nvSpPr>
        <p:spPr/>
        <p:txBody>
          <a:bodyPr/>
          <a:lstStyle/>
          <a:p>
            <a:r>
              <a:rPr lang="en-US" smtClean="0"/>
              <a:t>SOIL, Drake Ag Law 2018</a:t>
            </a:r>
            <a:endParaRPr lang="en-US"/>
          </a:p>
        </p:txBody>
      </p:sp>
      <p:sp>
        <p:nvSpPr>
          <p:cNvPr id="6" name="Slide Number Placeholder 5"/>
          <p:cNvSpPr>
            <a:spLocks noGrp="1"/>
          </p:cNvSpPr>
          <p:nvPr>
            <p:ph type="sldNum" sz="quarter" idx="12"/>
          </p:nvPr>
        </p:nvSpPr>
        <p:spPr/>
        <p:txBody>
          <a:bodyPr/>
          <a:lstStyle/>
          <a:p>
            <a:fld id="{6CA45B63-E323-49E4-9951-0209E208A1F3}" type="slidenum">
              <a:rPr lang="en-US" smtClean="0"/>
              <a:t>4</a:t>
            </a:fld>
            <a:endParaRPr lang="en-US"/>
          </a:p>
        </p:txBody>
      </p:sp>
    </p:spTree>
    <p:extLst>
      <p:ext uri="{BB962C8B-B14F-4D97-AF65-F5344CB8AC3E}">
        <p14:creationId xmlns:p14="http://schemas.microsoft.com/office/powerpoint/2010/main" val="183973981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16580" y="228600"/>
            <a:ext cx="5891325" cy="1376475"/>
          </a:xfrm>
        </p:spPr>
        <p:txBody>
          <a:bodyPr>
            <a:normAutofit/>
          </a:bodyPr>
          <a:lstStyle/>
          <a:p>
            <a:pPr algn="ctr">
              <a:defRPr/>
            </a:pPr>
            <a:r>
              <a:rPr lang="en-US" b="1" dirty="0">
                <a:effectLst>
                  <a:outerShdw blurRad="38100" dist="38100" dir="2700000" algn="tl">
                    <a:srgbClr val="000000">
                      <a:alpha val="43137"/>
                    </a:srgbClr>
                  </a:outerShdw>
                </a:effectLst>
              </a:rPr>
              <a:t>More Manure for the Nutrient Gap?</a:t>
            </a:r>
            <a:endParaRPr lang="en-US" sz="1400" dirty="0"/>
          </a:p>
        </p:txBody>
      </p:sp>
      <p:sp>
        <p:nvSpPr>
          <p:cNvPr id="4" name="Date Placeholder 3"/>
          <p:cNvSpPr>
            <a:spLocks noGrp="1"/>
          </p:cNvSpPr>
          <p:nvPr>
            <p:ph type="dt" sz="half" idx="10"/>
          </p:nvPr>
        </p:nvSpPr>
        <p:spPr/>
        <p:txBody>
          <a:bodyPr/>
          <a:lstStyle/>
          <a:p>
            <a:r>
              <a:rPr lang="en-US" smtClean="0"/>
              <a:t>September 19, 2018 anno Domini</a:t>
            </a:r>
            <a:endParaRPr lang="en-US"/>
          </a:p>
        </p:txBody>
      </p:sp>
      <p:sp>
        <p:nvSpPr>
          <p:cNvPr id="5" name="Footer Placeholder 4"/>
          <p:cNvSpPr>
            <a:spLocks noGrp="1"/>
          </p:cNvSpPr>
          <p:nvPr>
            <p:ph type="ftr" sz="quarter" idx="11"/>
          </p:nvPr>
        </p:nvSpPr>
        <p:spPr/>
        <p:txBody>
          <a:bodyPr/>
          <a:lstStyle/>
          <a:p>
            <a:r>
              <a:rPr lang="en-US" smtClean="0"/>
              <a:t>SOIL, Drake Ag Law 2018</a:t>
            </a:r>
            <a:endParaRPr lang="en-US" dirty="0"/>
          </a:p>
        </p:txBody>
      </p:sp>
      <p:sp>
        <p:nvSpPr>
          <p:cNvPr id="6" name="Slide Number Placeholder 5"/>
          <p:cNvSpPr>
            <a:spLocks noGrp="1"/>
          </p:cNvSpPr>
          <p:nvPr>
            <p:ph type="sldNum" sz="quarter" idx="12"/>
          </p:nvPr>
        </p:nvSpPr>
        <p:spPr/>
        <p:txBody>
          <a:bodyPr/>
          <a:lstStyle/>
          <a:p>
            <a:fld id="{6CA45B63-E323-49E4-9951-0209E208A1F3}" type="slidenum">
              <a:rPr lang="en-US" smtClean="0"/>
              <a:t>40</a:t>
            </a:fld>
            <a:endParaRPr lang="en-US"/>
          </a:p>
        </p:txBody>
      </p:sp>
      <p:pic>
        <p:nvPicPr>
          <p:cNvPr id="9"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690782" y="1714459"/>
            <a:ext cx="6901212" cy="41453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9"/>
          <p:cNvPicPr>
            <a:picLocks noChangeAspect="1"/>
          </p:cNvPicPr>
          <p:nvPr/>
        </p:nvPicPr>
        <p:blipFill>
          <a:blip r:embed="rId4"/>
          <a:stretch>
            <a:fillRect/>
          </a:stretch>
        </p:blipFill>
        <p:spPr>
          <a:xfrm>
            <a:off x="9591994" y="4644408"/>
            <a:ext cx="978493" cy="1486029"/>
          </a:xfrm>
          <a:prstGeom prst="rect">
            <a:avLst/>
          </a:prstGeom>
        </p:spPr>
      </p:pic>
    </p:spTree>
    <p:extLst>
      <p:ext uri="{BB962C8B-B14F-4D97-AF65-F5344CB8AC3E}">
        <p14:creationId xmlns:p14="http://schemas.microsoft.com/office/powerpoint/2010/main" val="93250728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September 19, 2018 anno Domini</a:t>
            </a:r>
            <a:endParaRPr lang="en-US"/>
          </a:p>
        </p:txBody>
      </p:sp>
      <p:sp>
        <p:nvSpPr>
          <p:cNvPr id="3" name="Footer Placeholder 2"/>
          <p:cNvSpPr>
            <a:spLocks noGrp="1"/>
          </p:cNvSpPr>
          <p:nvPr>
            <p:ph type="ftr" sz="quarter" idx="11"/>
          </p:nvPr>
        </p:nvSpPr>
        <p:spPr/>
        <p:txBody>
          <a:bodyPr/>
          <a:lstStyle/>
          <a:p>
            <a:r>
              <a:rPr lang="en-US" smtClean="0"/>
              <a:t>SOIL, Drake Ag Law 2018</a:t>
            </a:r>
            <a:endParaRPr lang="en-US"/>
          </a:p>
        </p:txBody>
      </p:sp>
      <p:sp>
        <p:nvSpPr>
          <p:cNvPr id="4" name="Slide Number Placeholder 3"/>
          <p:cNvSpPr>
            <a:spLocks noGrp="1"/>
          </p:cNvSpPr>
          <p:nvPr>
            <p:ph type="sldNum" sz="quarter" idx="12"/>
          </p:nvPr>
        </p:nvSpPr>
        <p:spPr/>
        <p:txBody>
          <a:bodyPr/>
          <a:lstStyle/>
          <a:p>
            <a:fld id="{6CA45B63-E323-49E4-9951-0209E208A1F3}" type="slidenum">
              <a:rPr lang="en-US" smtClean="0"/>
              <a:t>41</a:t>
            </a:fld>
            <a:endParaRPr lang="en-US"/>
          </a:p>
        </p:txBody>
      </p:sp>
      <p:pic>
        <p:nvPicPr>
          <p:cNvPr id="5" name="Picture 4"/>
          <p:cNvPicPr>
            <a:picLocks noChangeAspect="1"/>
          </p:cNvPicPr>
          <p:nvPr/>
        </p:nvPicPr>
        <p:blipFill>
          <a:blip r:embed="rId3"/>
          <a:stretch>
            <a:fillRect/>
          </a:stretch>
        </p:blipFill>
        <p:spPr>
          <a:xfrm>
            <a:off x="2667000" y="1881836"/>
            <a:ext cx="6858000" cy="3756728"/>
          </a:xfrm>
          <a:prstGeom prst="rect">
            <a:avLst/>
          </a:prstGeom>
        </p:spPr>
      </p:pic>
    </p:spTree>
    <p:extLst>
      <p:ext uri="{BB962C8B-B14F-4D97-AF65-F5344CB8AC3E}">
        <p14:creationId xmlns:p14="http://schemas.microsoft.com/office/powerpoint/2010/main" val="164493292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642969" y="857250"/>
            <a:ext cx="6899736" cy="5167080"/>
          </a:xfrm>
          <a:prstGeom prst="rect">
            <a:avLst/>
          </a:prstGeom>
        </p:spPr>
      </p:pic>
      <p:sp>
        <p:nvSpPr>
          <p:cNvPr id="6" name="TextBox 5"/>
          <p:cNvSpPr txBox="1"/>
          <p:nvPr/>
        </p:nvSpPr>
        <p:spPr>
          <a:xfrm>
            <a:off x="8333723" y="5777294"/>
            <a:ext cx="1208985" cy="253916"/>
          </a:xfrm>
          <a:prstGeom prst="rect">
            <a:avLst/>
          </a:prstGeom>
          <a:noFill/>
        </p:spPr>
        <p:txBody>
          <a:bodyPr wrap="none" rtlCol="0">
            <a:spAutoFit/>
          </a:bodyPr>
          <a:lstStyle/>
          <a:p>
            <a:pPr algn="r"/>
            <a:r>
              <a:rPr lang="en-US" sz="1050" dirty="0">
                <a:solidFill>
                  <a:schemeClr val="bg1">
                    <a:lumMod val="85000"/>
                  </a:schemeClr>
                </a:solidFill>
                <a:latin typeface="+mj-lt"/>
              </a:rPr>
              <a:t>Image: USDA NRCS</a:t>
            </a:r>
          </a:p>
        </p:txBody>
      </p:sp>
      <p:sp>
        <p:nvSpPr>
          <p:cNvPr id="2" name="Date Placeholder 1"/>
          <p:cNvSpPr>
            <a:spLocks noGrp="1"/>
          </p:cNvSpPr>
          <p:nvPr>
            <p:ph type="dt" sz="half" idx="10"/>
          </p:nvPr>
        </p:nvSpPr>
        <p:spPr/>
        <p:txBody>
          <a:bodyPr/>
          <a:lstStyle/>
          <a:p>
            <a:r>
              <a:rPr lang="en-US" smtClean="0"/>
              <a:t>September 19, 2018 anno Domini</a:t>
            </a:r>
            <a:endParaRPr lang="en-US"/>
          </a:p>
        </p:txBody>
      </p:sp>
      <p:sp>
        <p:nvSpPr>
          <p:cNvPr id="3" name="Footer Placeholder 2"/>
          <p:cNvSpPr>
            <a:spLocks noGrp="1"/>
          </p:cNvSpPr>
          <p:nvPr>
            <p:ph type="ftr" sz="quarter" idx="11"/>
          </p:nvPr>
        </p:nvSpPr>
        <p:spPr/>
        <p:txBody>
          <a:bodyPr/>
          <a:lstStyle/>
          <a:p>
            <a:r>
              <a:rPr lang="en-US" smtClean="0"/>
              <a:t>SOIL, Drake Ag Law 2018</a:t>
            </a:r>
            <a:endParaRPr lang="en-US"/>
          </a:p>
        </p:txBody>
      </p:sp>
      <p:sp>
        <p:nvSpPr>
          <p:cNvPr id="4" name="Slide Number Placeholder 3"/>
          <p:cNvSpPr>
            <a:spLocks noGrp="1"/>
          </p:cNvSpPr>
          <p:nvPr>
            <p:ph type="sldNum" sz="quarter" idx="12"/>
          </p:nvPr>
        </p:nvSpPr>
        <p:spPr/>
        <p:txBody>
          <a:bodyPr/>
          <a:lstStyle/>
          <a:p>
            <a:fld id="{6CA45B63-E323-49E4-9951-0209E208A1F3}" type="slidenum">
              <a:rPr lang="en-US" smtClean="0"/>
              <a:t>42</a:t>
            </a:fld>
            <a:endParaRPr lang="en-US"/>
          </a:p>
        </p:txBody>
      </p:sp>
      <p:sp>
        <p:nvSpPr>
          <p:cNvPr id="7" name="TextBox 6"/>
          <p:cNvSpPr txBox="1"/>
          <p:nvPr/>
        </p:nvSpPr>
        <p:spPr>
          <a:xfrm>
            <a:off x="2815282" y="5215403"/>
            <a:ext cx="6617043" cy="507831"/>
          </a:xfrm>
          <a:prstGeom prst="rect">
            <a:avLst/>
          </a:prstGeom>
          <a:noFill/>
        </p:spPr>
        <p:txBody>
          <a:bodyPr wrap="square" rtlCol="0">
            <a:spAutoFit/>
          </a:bodyPr>
          <a:lstStyle/>
          <a:p>
            <a:pPr algn="ctr"/>
            <a:r>
              <a:rPr lang="en-US" sz="1350" b="1" dirty="0">
                <a:solidFill>
                  <a:srgbClr val="FFFF00"/>
                </a:solidFill>
              </a:rPr>
              <a:t>Hmmm. Maybe we should start a Center at ISU that does ag innovation and sustainability, like Aldo Leopold preached… Wait, been there, done that,  got the T shirt.</a:t>
            </a:r>
          </a:p>
        </p:txBody>
      </p:sp>
    </p:spTree>
    <p:extLst>
      <p:ext uri="{BB962C8B-B14F-4D97-AF65-F5344CB8AC3E}">
        <p14:creationId xmlns:p14="http://schemas.microsoft.com/office/powerpoint/2010/main" val="33703461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2824843" y="1284924"/>
            <a:ext cx="7536769" cy="4939965"/>
          </a:xfrm>
          <a:prstGeom prst="rect">
            <a:avLst/>
          </a:prstGeom>
        </p:spPr>
      </p:pic>
      <p:sp>
        <p:nvSpPr>
          <p:cNvPr id="2" name="Title 1"/>
          <p:cNvSpPr>
            <a:spLocks noGrp="1"/>
          </p:cNvSpPr>
          <p:nvPr>
            <p:ph type="title"/>
          </p:nvPr>
        </p:nvSpPr>
        <p:spPr>
          <a:xfrm>
            <a:off x="2370926" y="147337"/>
            <a:ext cx="9136969" cy="1280890"/>
          </a:xfrm>
        </p:spPr>
        <p:txBody>
          <a:bodyPr>
            <a:normAutofit/>
          </a:bodyPr>
          <a:lstStyle/>
          <a:p>
            <a:pPr algn="ctr"/>
            <a:r>
              <a:rPr lang="en-US" dirty="0" smtClean="0"/>
              <a:t>Glass Fiber &amp; Cable Broadband Coverage - Iowa</a:t>
            </a:r>
            <a:endParaRPr lang="en-US" dirty="0"/>
          </a:p>
        </p:txBody>
      </p:sp>
      <p:sp>
        <p:nvSpPr>
          <p:cNvPr id="4" name="Date Placeholder 3"/>
          <p:cNvSpPr>
            <a:spLocks noGrp="1"/>
          </p:cNvSpPr>
          <p:nvPr>
            <p:ph type="dt" sz="half" idx="10"/>
          </p:nvPr>
        </p:nvSpPr>
        <p:spPr/>
        <p:txBody>
          <a:bodyPr/>
          <a:lstStyle/>
          <a:p>
            <a:r>
              <a:rPr lang="en-US" smtClean="0">
                <a:solidFill>
                  <a:prstClr val="black">
                    <a:tint val="75000"/>
                  </a:prstClr>
                </a:solidFill>
              </a:rPr>
              <a:t>September 19, 2018 anno Domini</a:t>
            </a:r>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SOIL, Drake Ag Law 2018</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pPr/>
              <a:t>43</a:t>
            </a:fld>
            <a:endParaRPr lang="en-US" dirty="0"/>
          </a:p>
        </p:txBody>
      </p:sp>
      <p:sp>
        <p:nvSpPr>
          <p:cNvPr id="8" name="TextBox 7"/>
          <p:cNvSpPr txBox="1"/>
          <p:nvPr/>
        </p:nvSpPr>
        <p:spPr>
          <a:xfrm>
            <a:off x="5098369" y="6094084"/>
            <a:ext cx="5682342" cy="261610"/>
          </a:xfrm>
          <a:prstGeom prst="rect">
            <a:avLst/>
          </a:prstGeom>
          <a:noFill/>
        </p:spPr>
        <p:txBody>
          <a:bodyPr wrap="square" rtlCol="0">
            <a:spAutoFit/>
          </a:bodyPr>
          <a:lstStyle/>
          <a:p>
            <a:pPr defTabSz="457200"/>
            <a:r>
              <a:rPr lang="en-US" sz="1100" dirty="0">
                <a:solidFill>
                  <a:prstClr val="black"/>
                </a:solidFill>
                <a:hlinkClick r:id="rId4"/>
              </a:rPr>
              <a:t>http://www.connectiowa.org/mapping/_interactive_map_interface/?q=map</a:t>
            </a:r>
            <a:r>
              <a:rPr lang="en-US" sz="1100" dirty="0">
                <a:solidFill>
                  <a:prstClr val="black"/>
                </a:solidFill>
              </a:rPr>
              <a:t> </a:t>
            </a:r>
          </a:p>
        </p:txBody>
      </p:sp>
      <p:pic>
        <p:nvPicPr>
          <p:cNvPr id="9" name="Picture 8"/>
          <p:cNvPicPr>
            <a:picLocks noChangeAspect="1"/>
          </p:cNvPicPr>
          <p:nvPr/>
        </p:nvPicPr>
        <p:blipFill>
          <a:blip r:embed="rId5"/>
          <a:stretch>
            <a:fillRect/>
          </a:stretch>
        </p:blipFill>
        <p:spPr>
          <a:xfrm>
            <a:off x="1908738" y="5781964"/>
            <a:ext cx="1832210" cy="484649"/>
          </a:xfrm>
          <a:prstGeom prst="rect">
            <a:avLst/>
          </a:prstGeom>
        </p:spPr>
      </p:pic>
    </p:spTree>
    <p:extLst>
      <p:ext uri="{BB962C8B-B14F-4D97-AF65-F5344CB8AC3E}">
        <p14:creationId xmlns:p14="http://schemas.microsoft.com/office/powerpoint/2010/main" val="223355710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September 19, 2018 anno Domini</a:t>
            </a:r>
            <a:endParaRPr lang="en-US"/>
          </a:p>
        </p:txBody>
      </p:sp>
      <p:sp>
        <p:nvSpPr>
          <p:cNvPr id="3" name="Footer Placeholder 2"/>
          <p:cNvSpPr>
            <a:spLocks noGrp="1"/>
          </p:cNvSpPr>
          <p:nvPr>
            <p:ph type="ftr" sz="quarter" idx="11"/>
          </p:nvPr>
        </p:nvSpPr>
        <p:spPr/>
        <p:txBody>
          <a:bodyPr/>
          <a:lstStyle/>
          <a:p>
            <a:r>
              <a:rPr lang="en-US" smtClean="0"/>
              <a:t>SOIL, Drake Ag Law 2018</a:t>
            </a:r>
            <a:endParaRPr lang="en-US"/>
          </a:p>
        </p:txBody>
      </p:sp>
      <p:sp>
        <p:nvSpPr>
          <p:cNvPr id="4" name="Slide Number Placeholder 3"/>
          <p:cNvSpPr>
            <a:spLocks noGrp="1"/>
          </p:cNvSpPr>
          <p:nvPr>
            <p:ph type="sldNum" sz="quarter" idx="12"/>
          </p:nvPr>
        </p:nvSpPr>
        <p:spPr/>
        <p:txBody>
          <a:bodyPr/>
          <a:lstStyle/>
          <a:p>
            <a:fld id="{6CA45B63-E323-49E4-9951-0209E208A1F3}" type="slidenum">
              <a:rPr lang="en-US" smtClean="0"/>
              <a:t>44</a:t>
            </a:fld>
            <a:endParaRPr lang="en-US"/>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7000" y="985838"/>
            <a:ext cx="6858000" cy="4514850"/>
          </a:xfrm>
          <a:prstGeom prst="rect">
            <a:avLst/>
          </a:prstGeom>
        </p:spPr>
      </p:pic>
    </p:spTree>
    <p:extLst>
      <p:ext uri="{BB962C8B-B14F-4D97-AF65-F5344CB8AC3E}">
        <p14:creationId xmlns:p14="http://schemas.microsoft.com/office/powerpoint/2010/main" val="400630086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September 19, 2018 anno Domini</a:t>
            </a:r>
            <a:endParaRPr lang="en-US"/>
          </a:p>
        </p:txBody>
      </p:sp>
      <p:sp>
        <p:nvSpPr>
          <p:cNvPr id="3" name="Footer Placeholder 2"/>
          <p:cNvSpPr>
            <a:spLocks noGrp="1"/>
          </p:cNvSpPr>
          <p:nvPr>
            <p:ph type="ftr" sz="quarter" idx="11"/>
          </p:nvPr>
        </p:nvSpPr>
        <p:spPr/>
        <p:txBody>
          <a:bodyPr/>
          <a:lstStyle/>
          <a:p>
            <a:r>
              <a:rPr lang="en-US" smtClean="0"/>
              <a:t>SOIL, Drake Ag Law 2018</a:t>
            </a:r>
            <a:endParaRPr lang="en-US"/>
          </a:p>
        </p:txBody>
      </p:sp>
      <p:sp>
        <p:nvSpPr>
          <p:cNvPr id="4" name="Slide Number Placeholder 3"/>
          <p:cNvSpPr>
            <a:spLocks noGrp="1"/>
          </p:cNvSpPr>
          <p:nvPr>
            <p:ph type="sldNum" sz="quarter" idx="12"/>
          </p:nvPr>
        </p:nvSpPr>
        <p:spPr/>
        <p:txBody>
          <a:bodyPr/>
          <a:lstStyle/>
          <a:p>
            <a:fld id="{6CA45B63-E323-49E4-9951-0209E208A1F3}" type="slidenum">
              <a:rPr lang="en-US" smtClean="0"/>
              <a:t>45</a:t>
            </a:fld>
            <a:endParaRPr lang="en-US"/>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42017" y="226305"/>
            <a:ext cx="6707966" cy="4463846"/>
          </a:xfrm>
          <a:prstGeom prst="rect">
            <a:avLst/>
          </a:prstGeom>
        </p:spPr>
      </p:pic>
      <p:sp>
        <p:nvSpPr>
          <p:cNvPr id="6" name="TextBox 5"/>
          <p:cNvSpPr txBox="1"/>
          <p:nvPr/>
        </p:nvSpPr>
        <p:spPr>
          <a:xfrm>
            <a:off x="1833717" y="4690152"/>
            <a:ext cx="8524566" cy="1231106"/>
          </a:xfrm>
          <a:prstGeom prst="rect">
            <a:avLst/>
          </a:prstGeom>
          <a:noFill/>
        </p:spPr>
        <p:txBody>
          <a:bodyPr wrap="square" rtlCol="0">
            <a:spAutoFit/>
          </a:bodyPr>
          <a:lstStyle/>
          <a:p>
            <a:pPr algn="ctr"/>
            <a:r>
              <a:rPr lang="en-US" sz="2800" dirty="0"/>
              <a:t>Iowa is not a place where hope goes to die… Iowa is a place where dreams go to thrive.</a:t>
            </a:r>
          </a:p>
          <a:p>
            <a:endParaRPr lang="en-US" dirty="0"/>
          </a:p>
        </p:txBody>
      </p:sp>
    </p:spTree>
    <p:extLst>
      <p:ext uri="{BB962C8B-B14F-4D97-AF65-F5344CB8AC3E}">
        <p14:creationId xmlns:p14="http://schemas.microsoft.com/office/powerpoint/2010/main" val="102745716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As Churchill said in June of 1940</a:t>
            </a:r>
            <a:endParaRPr lang="en-US" dirty="0"/>
          </a:p>
        </p:txBody>
      </p:sp>
      <p:sp>
        <p:nvSpPr>
          <p:cNvPr id="3" name="Content Placeholder 2"/>
          <p:cNvSpPr>
            <a:spLocks noGrp="1"/>
          </p:cNvSpPr>
          <p:nvPr>
            <p:ph idx="1"/>
          </p:nvPr>
        </p:nvSpPr>
        <p:spPr/>
        <p:txBody>
          <a:bodyPr>
            <a:normAutofit/>
          </a:bodyPr>
          <a:lstStyle/>
          <a:p>
            <a:pPr marL="0" indent="0" algn="ctr">
              <a:buNone/>
            </a:pPr>
            <a:r>
              <a:rPr lang="en-US" sz="3300" dirty="0"/>
              <a:t>“In casting up this dread balance sheet and contemplating our dangers with a disillusioned eye, I see great reason for intense vigilance and exertion, but none whatever for panic or despair.”</a:t>
            </a:r>
          </a:p>
        </p:txBody>
      </p:sp>
      <p:sp>
        <p:nvSpPr>
          <p:cNvPr id="4" name="Date Placeholder 3"/>
          <p:cNvSpPr>
            <a:spLocks noGrp="1"/>
          </p:cNvSpPr>
          <p:nvPr>
            <p:ph type="dt" sz="half" idx="10"/>
          </p:nvPr>
        </p:nvSpPr>
        <p:spPr/>
        <p:txBody>
          <a:bodyPr/>
          <a:lstStyle/>
          <a:p>
            <a:r>
              <a:rPr lang="en-US" smtClean="0"/>
              <a:t>September 19, 2018 anno Domini</a:t>
            </a:r>
            <a:endParaRPr lang="en-US"/>
          </a:p>
        </p:txBody>
      </p:sp>
      <p:sp>
        <p:nvSpPr>
          <p:cNvPr id="5" name="Footer Placeholder 4"/>
          <p:cNvSpPr>
            <a:spLocks noGrp="1"/>
          </p:cNvSpPr>
          <p:nvPr>
            <p:ph type="ftr" sz="quarter" idx="11"/>
          </p:nvPr>
        </p:nvSpPr>
        <p:spPr/>
        <p:txBody>
          <a:bodyPr/>
          <a:lstStyle/>
          <a:p>
            <a:r>
              <a:rPr lang="en-US" smtClean="0"/>
              <a:t>SOIL, Drake Ag Law 2018</a:t>
            </a:r>
            <a:endParaRPr lang="en-US"/>
          </a:p>
        </p:txBody>
      </p:sp>
      <p:sp>
        <p:nvSpPr>
          <p:cNvPr id="6" name="Slide Number Placeholder 5"/>
          <p:cNvSpPr>
            <a:spLocks noGrp="1"/>
          </p:cNvSpPr>
          <p:nvPr>
            <p:ph type="sldNum" sz="quarter" idx="12"/>
          </p:nvPr>
        </p:nvSpPr>
        <p:spPr/>
        <p:txBody>
          <a:bodyPr/>
          <a:lstStyle/>
          <a:p>
            <a:fld id="{6CA45B63-E323-49E4-9951-0209E208A1F3}" type="slidenum">
              <a:rPr lang="en-US" smtClean="0"/>
              <a:t>46</a:t>
            </a:fld>
            <a:endParaRPr lang="en-US"/>
          </a:p>
        </p:txBody>
      </p:sp>
    </p:spTree>
    <p:extLst>
      <p:ext uri="{BB962C8B-B14F-4D97-AF65-F5344CB8AC3E}">
        <p14:creationId xmlns:p14="http://schemas.microsoft.com/office/powerpoint/2010/main" val="226230223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ext Box 2"/>
          <p:cNvSpPr txBox="1">
            <a:spLocks noChangeArrowheads="1"/>
          </p:cNvSpPr>
          <p:nvPr/>
        </p:nvSpPr>
        <p:spPr bwMode="auto">
          <a:xfrm>
            <a:off x="2895600" y="1"/>
            <a:ext cx="7620000" cy="584775"/>
          </a:xfrm>
          <a:prstGeom prst="rect">
            <a:avLst/>
          </a:prstGeom>
          <a:noFill/>
          <a:ln w="9525">
            <a:noFill/>
            <a:miter lim="800000"/>
            <a:headEnd/>
            <a:tailEnd/>
          </a:ln>
        </p:spPr>
        <p:txBody>
          <a:bodyPr>
            <a:spAutoFit/>
          </a:bodyPr>
          <a:lstStyle/>
          <a:p>
            <a:pPr algn="ctr" defTabSz="457200">
              <a:spcBef>
                <a:spcPct val="50000"/>
              </a:spcBef>
            </a:pPr>
            <a:r>
              <a:rPr lang="en-US" sz="3200" b="1" dirty="0">
                <a:solidFill>
                  <a:prstClr val="black"/>
                </a:solidFill>
              </a:rPr>
              <a:t>Pay Attention to the Externalities</a:t>
            </a:r>
            <a:endParaRPr lang="en-US" sz="3200" dirty="0">
              <a:solidFill>
                <a:prstClr val="white"/>
              </a:solidFill>
            </a:endParaRPr>
          </a:p>
        </p:txBody>
      </p:sp>
      <p:pic>
        <p:nvPicPr>
          <p:cNvPr id="24580" name="Picture 4" descr="Flood"/>
          <p:cNvPicPr>
            <a:picLocks noChangeAspect="1" noChangeArrowheads="1"/>
          </p:cNvPicPr>
          <p:nvPr/>
        </p:nvPicPr>
        <p:blipFill>
          <a:blip r:embed="rId3" cstate="print"/>
          <a:srcRect/>
          <a:stretch>
            <a:fillRect/>
          </a:stretch>
        </p:blipFill>
        <p:spPr bwMode="auto">
          <a:xfrm>
            <a:off x="1524000" y="0"/>
            <a:ext cx="9509760" cy="6858000"/>
          </a:xfrm>
          <a:prstGeom prst="rect">
            <a:avLst/>
          </a:prstGeom>
          <a:noFill/>
          <a:ln w="9525">
            <a:noFill/>
            <a:miter lim="800000"/>
            <a:headEnd/>
            <a:tailEnd/>
          </a:ln>
        </p:spPr>
      </p:pic>
      <p:sp>
        <p:nvSpPr>
          <p:cNvPr id="7" name="Rectangle 6"/>
          <p:cNvSpPr/>
          <p:nvPr/>
        </p:nvSpPr>
        <p:spPr>
          <a:xfrm>
            <a:off x="1524000" y="4495800"/>
            <a:ext cx="9525000" cy="1600200"/>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24581" name="Text Box 5"/>
          <p:cNvSpPr txBox="1">
            <a:spLocks noChangeArrowheads="1"/>
          </p:cNvSpPr>
          <p:nvPr/>
        </p:nvSpPr>
        <p:spPr bwMode="auto">
          <a:xfrm>
            <a:off x="1941511" y="4515177"/>
            <a:ext cx="8915400" cy="2723823"/>
          </a:xfrm>
          <a:prstGeom prst="rect">
            <a:avLst/>
          </a:prstGeom>
          <a:noFill/>
          <a:ln w="9525">
            <a:noFill/>
            <a:miter lim="800000"/>
            <a:headEnd/>
            <a:tailEnd/>
          </a:ln>
        </p:spPr>
        <p:txBody>
          <a:bodyPr wrap="square">
            <a:spAutoFit/>
          </a:bodyPr>
          <a:lstStyle/>
          <a:p>
            <a:pPr defTabSz="457200">
              <a:spcBef>
                <a:spcPct val="50000"/>
              </a:spcBef>
            </a:pPr>
            <a:r>
              <a:rPr lang="en-US" sz="3200" b="1" dirty="0">
                <a:solidFill>
                  <a:prstClr val="black"/>
                </a:solidFill>
              </a:rPr>
              <a:t>“Do unto others downstream as you would have those upstream do unto you.”              – Wendell Berry</a:t>
            </a:r>
          </a:p>
          <a:p>
            <a:pPr defTabSz="457200">
              <a:spcBef>
                <a:spcPct val="50000"/>
              </a:spcBef>
              <a:buFontTx/>
              <a:buChar char="•"/>
            </a:pPr>
            <a:endParaRPr lang="en-US" sz="3200" b="1" dirty="0">
              <a:solidFill>
                <a:prstClr val="white"/>
              </a:solidFill>
            </a:endParaRPr>
          </a:p>
          <a:p>
            <a:pPr defTabSz="457200">
              <a:spcBef>
                <a:spcPct val="50000"/>
              </a:spcBef>
            </a:pPr>
            <a:endParaRPr lang="en-US" dirty="0">
              <a:solidFill>
                <a:prstClr val="black"/>
              </a:solidFill>
            </a:endParaRPr>
          </a:p>
        </p:txBody>
      </p:sp>
      <p:sp>
        <p:nvSpPr>
          <p:cNvPr id="3" name="Footer Placeholder 2"/>
          <p:cNvSpPr>
            <a:spLocks noGrp="1"/>
          </p:cNvSpPr>
          <p:nvPr>
            <p:ph type="ftr" sz="quarter" idx="11"/>
          </p:nvPr>
        </p:nvSpPr>
        <p:spPr/>
        <p:txBody>
          <a:bodyPr/>
          <a:lstStyle/>
          <a:p>
            <a:r>
              <a:rPr lang="en-US" smtClean="0">
                <a:solidFill>
                  <a:prstClr val="black">
                    <a:tint val="75000"/>
                  </a:prstClr>
                </a:solidFill>
              </a:rPr>
              <a:t>SOIL, Drake Ag Law 2018</a:t>
            </a:r>
            <a:endParaRPr lang="en-US">
              <a:solidFill>
                <a:prstClr val="black">
                  <a:tint val="75000"/>
                </a:prstClr>
              </a:solidFill>
            </a:endParaRPr>
          </a:p>
        </p:txBody>
      </p:sp>
      <p:sp>
        <p:nvSpPr>
          <p:cNvPr id="2" name="Date Placeholder 1"/>
          <p:cNvSpPr>
            <a:spLocks noGrp="1"/>
          </p:cNvSpPr>
          <p:nvPr>
            <p:ph type="dt" sz="half" idx="10"/>
          </p:nvPr>
        </p:nvSpPr>
        <p:spPr/>
        <p:txBody>
          <a:bodyPr/>
          <a:lstStyle/>
          <a:p>
            <a:r>
              <a:rPr lang="en-US" smtClean="0">
                <a:solidFill>
                  <a:prstClr val="black">
                    <a:tint val="75000"/>
                  </a:prstClr>
                </a:solidFill>
              </a:rPr>
              <a:t>September 19, 2018 anno Domini</a:t>
            </a:r>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D57F1E4F-1CFF-5643-939E-217C01CDF565}" type="slidenum">
              <a:rPr lang="en-US" smtClean="0"/>
              <a:pPr/>
              <a:t>47</a:t>
            </a:fld>
            <a:endParaRPr lang="en-US" dirty="0"/>
          </a:p>
        </p:txBody>
      </p:sp>
    </p:spTree>
    <p:extLst>
      <p:ext uri="{BB962C8B-B14F-4D97-AF65-F5344CB8AC3E}">
        <p14:creationId xmlns:p14="http://schemas.microsoft.com/office/powerpoint/2010/main" val="601472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September 19, 2018 anno Domini</a:t>
            </a:r>
            <a:endParaRPr lang="en-US"/>
          </a:p>
        </p:txBody>
      </p:sp>
      <p:sp>
        <p:nvSpPr>
          <p:cNvPr id="3" name="Footer Placeholder 2"/>
          <p:cNvSpPr>
            <a:spLocks noGrp="1"/>
          </p:cNvSpPr>
          <p:nvPr>
            <p:ph type="ftr" sz="quarter" idx="11"/>
          </p:nvPr>
        </p:nvSpPr>
        <p:spPr/>
        <p:txBody>
          <a:bodyPr/>
          <a:lstStyle/>
          <a:p>
            <a:r>
              <a:rPr lang="en-US" smtClean="0"/>
              <a:t>SOIL, Drake Ag Law 2018</a:t>
            </a:r>
            <a:endParaRPr lang="en-US"/>
          </a:p>
        </p:txBody>
      </p:sp>
      <p:sp>
        <p:nvSpPr>
          <p:cNvPr id="4" name="Slide Number Placeholder 3"/>
          <p:cNvSpPr>
            <a:spLocks noGrp="1"/>
          </p:cNvSpPr>
          <p:nvPr>
            <p:ph type="sldNum" sz="quarter" idx="12"/>
          </p:nvPr>
        </p:nvSpPr>
        <p:spPr/>
        <p:txBody>
          <a:bodyPr/>
          <a:lstStyle/>
          <a:p>
            <a:fld id="{0590EC6E-6C16-4549-A47D-CE9F9B7F7658}" type="slidenum">
              <a:rPr lang="en-US" smtClean="0"/>
              <a:t>5</a:t>
            </a:fld>
            <a:endParaRPr lang="en-US"/>
          </a:p>
        </p:txBody>
      </p:sp>
      <p:pic>
        <p:nvPicPr>
          <p:cNvPr id="5" name="Picture 4"/>
          <p:cNvPicPr>
            <a:picLocks noChangeAspect="1"/>
          </p:cNvPicPr>
          <p:nvPr/>
        </p:nvPicPr>
        <p:blipFill rotWithShape="1">
          <a:blip r:embed="rId3"/>
          <a:srcRect b="13738"/>
          <a:stretch/>
        </p:blipFill>
        <p:spPr>
          <a:xfrm>
            <a:off x="1304104" y="297872"/>
            <a:ext cx="9583792" cy="5915891"/>
          </a:xfrm>
          <a:prstGeom prst="rect">
            <a:avLst/>
          </a:prstGeom>
        </p:spPr>
      </p:pic>
    </p:spTree>
    <p:extLst>
      <p:ext uri="{BB962C8B-B14F-4D97-AF65-F5344CB8AC3E}">
        <p14:creationId xmlns:p14="http://schemas.microsoft.com/office/powerpoint/2010/main" val="336614348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September 19, 2018 anno Domini</a:t>
            </a:r>
            <a:endParaRPr lang="en-US"/>
          </a:p>
        </p:txBody>
      </p:sp>
      <p:sp>
        <p:nvSpPr>
          <p:cNvPr id="3" name="Footer Placeholder 2"/>
          <p:cNvSpPr>
            <a:spLocks noGrp="1"/>
          </p:cNvSpPr>
          <p:nvPr>
            <p:ph type="ftr" sz="quarter" idx="11"/>
          </p:nvPr>
        </p:nvSpPr>
        <p:spPr/>
        <p:txBody>
          <a:bodyPr/>
          <a:lstStyle/>
          <a:p>
            <a:r>
              <a:rPr lang="en-US" smtClean="0"/>
              <a:t>SOIL, Drake Ag Law 2018</a:t>
            </a:r>
            <a:endParaRPr lang="en-US"/>
          </a:p>
        </p:txBody>
      </p:sp>
      <p:sp>
        <p:nvSpPr>
          <p:cNvPr id="4" name="Slide Number Placeholder 3"/>
          <p:cNvSpPr>
            <a:spLocks noGrp="1"/>
          </p:cNvSpPr>
          <p:nvPr>
            <p:ph type="sldNum" sz="quarter" idx="12"/>
          </p:nvPr>
        </p:nvSpPr>
        <p:spPr/>
        <p:txBody>
          <a:bodyPr/>
          <a:lstStyle/>
          <a:p>
            <a:fld id="{0590EC6E-6C16-4549-A47D-CE9F9B7F7658}" type="slidenum">
              <a:rPr lang="en-US" smtClean="0"/>
              <a:t>6</a:t>
            </a:fld>
            <a:endParaRPr lang="en-US"/>
          </a:p>
        </p:txBody>
      </p:sp>
      <p:pic>
        <p:nvPicPr>
          <p:cNvPr id="5" name="Picture 4"/>
          <p:cNvPicPr>
            <a:picLocks noChangeAspect="1"/>
          </p:cNvPicPr>
          <p:nvPr/>
        </p:nvPicPr>
        <p:blipFill rotWithShape="1">
          <a:blip r:embed="rId3"/>
          <a:srcRect b="13738"/>
          <a:stretch/>
        </p:blipFill>
        <p:spPr>
          <a:xfrm>
            <a:off x="-4662741" y="-5754445"/>
            <a:ext cx="19553628" cy="12070080"/>
          </a:xfrm>
          <a:prstGeom prst="rect">
            <a:avLst/>
          </a:prstGeom>
          <a:noFill/>
        </p:spPr>
      </p:pic>
      <p:sp>
        <p:nvSpPr>
          <p:cNvPr id="6" name="Oval 5"/>
          <p:cNvSpPr/>
          <p:nvPr/>
        </p:nvSpPr>
        <p:spPr>
          <a:xfrm>
            <a:off x="6672943" y="2068286"/>
            <a:ext cx="1240972" cy="1164772"/>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37735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September 19, 2018 anno Domini</a:t>
            </a:r>
            <a:endParaRPr lang="en-US"/>
          </a:p>
        </p:txBody>
      </p:sp>
      <p:sp>
        <p:nvSpPr>
          <p:cNvPr id="3" name="Footer Placeholder 2"/>
          <p:cNvSpPr>
            <a:spLocks noGrp="1"/>
          </p:cNvSpPr>
          <p:nvPr>
            <p:ph type="ftr" sz="quarter" idx="11"/>
          </p:nvPr>
        </p:nvSpPr>
        <p:spPr/>
        <p:txBody>
          <a:bodyPr/>
          <a:lstStyle/>
          <a:p>
            <a:r>
              <a:rPr lang="en-US" smtClean="0"/>
              <a:t>SOIL, Drake Ag Law 2018</a:t>
            </a:r>
            <a:endParaRPr lang="en-US"/>
          </a:p>
        </p:txBody>
      </p:sp>
      <p:sp>
        <p:nvSpPr>
          <p:cNvPr id="4" name="Slide Number Placeholder 3"/>
          <p:cNvSpPr>
            <a:spLocks noGrp="1"/>
          </p:cNvSpPr>
          <p:nvPr>
            <p:ph type="sldNum" sz="quarter" idx="12"/>
          </p:nvPr>
        </p:nvSpPr>
        <p:spPr/>
        <p:txBody>
          <a:bodyPr/>
          <a:lstStyle/>
          <a:p>
            <a:fld id="{0590EC6E-6C16-4549-A47D-CE9F9B7F7658}" type="slidenum">
              <a:rPr lang="en-US" smtClean="0"/>
              <a:t>7</a:t>
            </a:fld>
            <a:endParaRPr lang="en-US"/>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44133" y="-30605"/>
            <a:ext cx="8510155" cy="6161042"/>
          </a:xfrm>
          <a:prstGeom prst="rect">
            <a:avLst/>
          </a:prstGeom>
        </p:spPr>
      </p:pic>
    </p:spTree>
    <p:extLst>
      <p:ext uri="{BB962C8B-B14F-4D97-AF65-F5344CB8AC3E}">
        <p14:creationId xmlns:p14="http://schemas.microsoft.com/office/powerpoint/2010/main" val="211113288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September 19, 2018 anno Domini</a:t>
            </a:r>
            <a:endParaRPr lang="en-US"/>
          </a:p>
        </p:txBody>
      </p:sp>
      <p:sp>
        <p:nvSpPr>
          <p:cNvPr id="3" name="Footer Placeholder 2"/>
          <p:cNvSpPr>
            <a:spLocks noGrp="1"/>
          </p:cNvSpPr>
          <p:nvPr>
            <p:ph type="ftr" sz="quarter" idx="11"/>
          </p:nvPr>
        </p:nvSpPr>
        <p:spPr/>
        <p:txBody>
          <a:bodyPr/>
          <a:lstStyle/>
          <a:p>
            <a:r>
              <a:rPr lang="en-US" smtClean="0"/>
              <a:t>SOIL, Drake Ag Law 2018</a:t>
            </a:r>
            <a:endParaRPr lang="en-US"/>
          </a:p>
        </p:txBody>
      </p:sp>
      <p:sp>
        <p:nvSpPr>
          <p:cNvPr id="4" name="Slide Number Placeholder 3"/>
          <p:cNvSpPr>
            <a:spLocks noGrp="1"/>
          </p:cNvSpPr>
          <p:nvPr>
            <p:ph type="sldNum" sz="quarter" idx="12"/>
          </p:nvPr>
        </p:nvSpPr>
        <p:spPr/>
        <p:txBody>
          <a:bodyPr/>
          <a:lstStyle/>
          <a:p>
            <a:fld id="{0590EC6E-6C16-4549-A47D-CE9F9B7F7658}" type="slidenum">
              <a:rPr lang="en-US" smtClean="0"/>
              <a:t>8</a:t>
            </a:fld>
            <a:endParaRPr lang="en-US"/>
          </a:p>
        </p:txBody>
      </p:sp>
      <p:pic>
        <p:nvPicPr>
          <p:cNvPr id="5" name="Picture 4"/>
          <p:cNvPicPr>
            <a:picLocks noChangeAspect="1"/>
          </p:cNvPicPr>
          <p:nvPr/>
        </p:nvPicPr>
        <p:blipFill>
          <a:blip r:embed="rId3"/>
          <a:stretch>
            <a:fillRect/>
          </a:stretch>
        </p:blipFill>
        <p:spPr>
          <a:xfrm>
            <a:off x="1778167" y="-129540"/>
            <a:ext cx="9242088" cy="6206366"/>
          </a:xfrm>
          <a:prstGeom prst="rect">
            <a:avLst/>
          </a:prstGeom>
        </p:spPr>
      </p:pic>
    </p:spTree>
    <p:extLst>
      <p:ext uri="{BB962C8B-B14F-4D97-AF65-F5344CB8AC3E}">
        <p14:creationId xmlns:p14="http://schemas.microsoft.com/office/powerpoint/2010/main" val="295215530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September 19, 2018 anno Domini</a:t>
            </a:r>
            <a:endParaRPr lang="en-US"/>
          </a:p>
        </p:txBody>
      </p:sp>
      <p:sp>
        <p:nvSpPr>
          <p:cNvPr id="3" name="Footer Placeholder 2"/>
          <p:cNvSpPr>
            <a:spLocks noGrp="1"/>
          </p:cNvSpPr>
          <p:nvPr>
            <p:ph type="ftr" sz="quarter" idx="11"/>
          </p:nvPr>
        </p:nvSpPr>
        <p:spPr/>
        <p:txBody>
          <a:bodyPr/>
          <a:lstStyle/>
          <a:p>
            <a:r>
              <a:rPr lang="en-US" smtClean="0"/>
              <a:t>SOIL, Drake Ag Law 2018</a:t>
            </a:r>
            <a:endParaRPr lang="en-US"/>
          </a:p>
        </p:txBody>
      </p:sp>
      <p:sp>
        <p:nvSpPr>
          <p:cNvPr id="4" name="Slide Number Placeholder 3"/>
          <p:cNvSpPr>
            <a:spLocks noGrp="1"/>
          </p:cNvSpPr>
          <p:nvPr>
            <p:ph type="sldNum" sz="quarter" idx="12"/>
          </p:nvPr>
        </p:nvSpPr>
        <p:spPr/>
        <p:txBody>
          <a:bodyPr/>
          <a:lstStyle/>
          <a:p>
            <a:fld id="{0590EC6E-6C16-4549-A47D-CE9F9B7F7658}" type="slidenum">
              <a:rPr lang="en-US" smtClean="0"/>
              <a:t>9</a:t>
            </a:fld>
            <a:endParaRPr lang="en-US"/>
          </a:p>
        </p:txBody>
      </p:sp>
      <p:pic>
        <p:nvPicPr>
          <p:cNvPr id="5" name="Picture 4"/>
          <p:cNvPicPr>
            <a:picLocks noChangeAspect="1"/>
          </p:cNvPicPr>
          <p:nvPr/>
        </p:nvPicPr>
        <p:blipFill>
          <a:blip r:embed="rId3"/>
          <a:stretch>
            <a:fillRect/>
          </a:stretch>
        </p:blipFill>
        <p:spPr>
          <a:xfrm>
            <a:off x="2095500" y="47516"/>
            <a:ext cx="7760882" cy="6182397"/>
          </a:xfrm>
          <a:prstGeom prst="rect">
            <a:avLst/>
          </a:prstGeom>
        </p:spPr>
      </p:pic>
      <p:pic>
        <p:nvPicPr>
          <p:cNvPr id="7" name="Picture 6"/>
          <p:cNvPicPr>
            <a:picLocks noChangeAspect="1"/>
          </p:cNvPicPr>
          <p:nvPr/>
        </p:nvPicPr>
        <p:blipFill rotWithShape="1">
          <a:blip r:embed="rId4"/>
          <a:srcRect t="76379"/>
          <a:stretch/>
        </p:blipFill>
        <p:spPr>
          <a:xfrm>
            <a:off x="6354725" y="4130749"/>
            <a:ext cx="5837275" cy="1467143"/>
          </a:xfrm>
          <a:prstGeom prst="rect">
            <a:avLst/>
          </a:prstGeom>
        </p:spPr>
      </p:pic>
    </p:spTree>
    <p:extLst>
      <p:ext uri="{BB962C8B-B14F-4D97-AF65-F5344CB8AC3E}">
        <p14:creationId xmlns:p14="http://schemas.microsoft.com/office/powerpoint/2010/main" val="625529775"/>
      </p:ext>
    </p:extLst>
  </p:cSld>
  <p:clrMapOvr>
    <a:masterClrMapping/>
  </p:clrMapOvr>
  <p:timing>
    <p:tnLst>
      <p:par>
        <p:cTn id="1" dur="indefinite" restart="never" nodeType="tmRoot"/>
      </p:par>
    </p:tnLst>
  </p:timing>
</p:sld>
</file>

<file path=ppt/theme/theme1.xml><?xml version="1.0" encoding="utf-8"?>
<a:theme xmlns:a="http://schemas.openxmlformats.org/drawingml/2006/main" name="1_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2.xml><?xml version="1.0" encoding="utf-8"?>
<a:theme xmlns:a="http://schemas.openxmlformats.org/drawingml/2006/main" name="2_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3.xml><?xml version="1.0" encoding="utf-8"?>
<a:theme xmlns:a="http://schemas.openxmlformats.org/drawingml/2006/main" name="3_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4.xml><?xml version="1.0" encoding="utf-8"?>
<a:theme xmlns:a="http://schemas.openxmlformats.org/drawingml/2006/main" name="6_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5.xml><?xml version="1.0" encoding="utf-8"?>
<a:theme xmlns:a="http://schemas.openxmlformats.org/drawingml/2006/main" name="8_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6.xml><?xml version="1.0" encoding="utf-8"?>
<a:theme xmlns:a="http://schemas.openxmlformats.org/drawingml/2006/main" name="4_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5347</TotalTime>
  <Words>3307</Words>
  <Application>Microsoft Office PowerPoint</Application>
  <PresentationFormat>Widescreen</PresentationFormat>
  <Paragraphs>409</Paragraphs>
  <Slides>47</Slides>
  <Notes>47</Notes>
  <HiddenSlides>0</HiddenSlides>
  <MMClips>0</MMClips>
  <ScaleCrop>false</ScaleCrop>
  <HeadingPairs>
    <vt:vector size="6" baseType="variant">
      <vt:variant>
        <vt:lpstr>Fonts Used</vt:lpstr>
      </vt:variant>
      <vt:variant>
        <vt:i4>7</vt:i4>
      </vt:variant>
      <vt:variant>
        <vt:lpstr>Theme</vt:lpstr>
      </vt:variant>
      <vt:variant>
        <vt:i4>6</vt:i4>
      </vt:variant>
      <vt:variant>
        <vt:lpstr>Slide Titles</vt:lpstr>
      </vt:variant>
      <vt:variant>
        <vt:i4>47</vt:i4>
      </vt:variant>
    </vt:vector>
  </HeadingPairs>
  <TitlesOfParts>
    <vt:vector size="60" baseType="lpstr">
      <vt:lpstr>Arial</vt:lpstr>
      <vt:lpstr>Arial Black</vt:lpstr>
      <vt:lpstr>Arial Rounded MT Bold</vt:lpstr>
      <vt:lpstr>Calibri</vt:lpstr>
      <vt:lpstr>Century Gothic</vt:lpstr>
      <vt:lpstr>Wingdings</vt:lpstr>
      <vt:lpstr>Wingdings 3</vt:lpstr>
      <vt:lpstr>1_Wisp</vt:lpstr>
      <vt:lpstr>2_Wisp</vt:lpstr>
      <vt:lpstr>3_Wisp</vt:lpstr>
      <vt:lpstr>6_Wisp</vt:lpstr>
      <vt:lpstr>8_Wisp</vt:lpstr>
      <vt:lpstr>4_Wisp</vt:lpstr>
      <vt:lpstr>Our Iowa: The 21st Century Agricultural Economy </vt:lpstr>
      <vt:lpstr>Tell them what you’ll tell them, tell them, tell them what you told them.</vt:lpstr>
      <vt:lpstr>A Proposal for Iowa’s Food &amp; Agriculture Businesses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Reduce, Reuse, Recycle, Regenerate takes sustainability to the next level – utilizing the earth’s capacity and our boundless ingenuity to re-build the resources we have lost to a new level, better than when we began.</vt:lpstr>
      <vt:lpstr>PowerPoint Presentation</vt:lpstr>
      <vt:lpstr>PowerPoint Presentation</vt:lpstr>
      <vt:lpstr>PowerPoint Presentation</vt:lpstr>
      <vt:lpstr>PowerPoint Presentation</vt:lpstr>
      <vt:lpstr>PowerPoint Presentation</vt:lpstr>
      <vt:lpstr>The Spiral of Decline: Iowa’s natural infrastructure and Ag Economy </vt:lpstr>
      <vt:lpstr>Challenge: Building the 21st Century Ag Economy  from the bottom up </vt:lpstr>
      <vt:lpstr>PowerPoint Presentation</vt:lpstr>
      <vt:lpstr>PowerPoint Presentation</vt:lpstr>
      <vt:lpstr>Solutions and Outcomes –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did I tell you - “Our Iowa” Wants you to:</vt:lpstr>
      <vt:lpstr>PowerPoint Presentation</vt:lpstr>
      <vt:lpstr>PowerPoint Presentation</vt:lpstr>
      <vt:lpstr>PowerPoint Presentation</vt:lpstr>
      <vt:lpstr>More Manure for the Nutrient Gap?</vt:lpstr>
      <vt:lpstr>PowerPoint Presentation</vt:lpstr>
      <vt:lpstr>PowerPoint Presentation</vt:lpstr>
      <vt:lpstr>Glass Fiber &amp; Cable Broadband Coverage - Iowa</vt:lpstr>
      <vt:lpstr>PowerPoint Presentation</vt:lpstr>
      <vt:lpstr>PowerPoint Presentation</vt:lpstr>
      <vt:lpstr>As Churchill said in June of 1940</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Vision for Iowa’s Food &amp; Agriculture Businesses</dc:title>
  <dc:creator>Robert Riley Jr</dc:creator>
  <cp:lastModifiedBy>Robert Riley Jr</cp:lastModifiedBy>
  <cp:revision>67</cp:revision>
  <cp:lastPrinted>2018-09-10T21:39:56Z</cp:lastPrinted>
  <dcterms:created xsi:type="dcterms:W3CDTF">2018-09-03T20:41:27Z</dcterms:created>
  <dcterms:modified xsi:type="dcterms:W3CDTF">2018-09-18T19:02:44Z</dcterms:modified>
</cp:coreProperties>
</file>