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262" r:id="rId2"/>
    <p:sldId id="263" r:id="rId3"/>
    <p:sldId id="258" r:id="rId4"/>
    <p:sldId id="259" r:id="rId5"/>
    <p:sldId id="288" r:id="rId6"/>
    <p:sldId id="269" r:id="rId7"/>
    <p:sldId id="261" r:id="rId8"/>
    <p:sldId id="268" r:id="rId9"/>
    <p:sldId id="271" r:id="rId10"/>
    <p:sldId id="272" r:id="rId11"/>
    <p:sldId id="286" r:id="rId12"/>
    <p:sldId id="273" r:id="rId13"/>
    <p:sldId id="275" r:id="rId14"/>
    <p:sldId id="299" r:id="rId15"/>
    <p:sldId id="298" r:id="rId16"/>
    <p:sldId id="270" r:id="rId17"/>
    <p:sldId id="294" r:id="rId18"/>
    <p:sldId id="276" r:id="rId19"/>
    <p:sldId id="310" r:id="rId20"/>
    <p:sldId id="256" r:id="rId21"/>
    <p:sldId id="281" r:id="rId22"/>
    <p:sldId id="280" r:id="rId23"/>
    <p:sldId id="282" r:id="rId24"/>
    <p:sldId id="283" r:id="rId25"/>
    <p:sldId id="257" r:id="rId26"/>
    <p:sldId id="267" r:id="rId27"/>
    <p:sldId id="260" r:id="rId28"/>
    <p:sldId id="278" r:id="rId29"/>
    <p:sldId id="311" r:id="rId30"/>
    <p:sldId id="287" r:id="rId31"/>
    <p:sldId id="293" r:id="rId32"/>
    <p:sldId id="295" r:id="rId33"/>
    <p:sldId id="285" r:id="rId34"/>
    <p:sldId id="277" r:id="rId35"/>
    <p:sldId id="296" r:id="rId36"/>
    <p:sldId id="297" r:id="rId37"/>
    <p:sldId id="291" r:id="rId38"/>
    <p:sldId id="290" r:id="rId39"/>
    <p:sldId id="289" r:id="rId40"/>
    <p:sldId id="304" r:id="rId41"/>
    <p:sldId id="303" r:id="rId42"/>
    <p:sldId id="305" r:id="rId43"/>
    <p:sldId id="306" r:id="rId44"/>
    <p:sldId id="302" r:id="rId45"/>
    <p:sldId id="301" r:id="rId46"/>
    <p:sldId id="307" r:id="rId47"/>
    <p:sldId id="309" r:id="rId48"/>
    <p:sldId id="308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47" d="100"/>
          <a:sy n="47" d="100"/>
        </p:scale>
        <p:origin x="61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A182D5-AE1A-4E18-80A2-C0E58BE7F99E}" type="datetimeFigureOut">
              <a:rPr lang="en-US" smtClean="0"/>
              <a:t>9/18/2018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973BA1-75A4-4006-AB84-1AD50FD960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13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>
              <a:latin typeface="Arial" panose="020B0604020202020204" pitchFamily="34" charset="0"/>
              <a:ea typeface="ヒラギノ角ゴ Pro W3"/>
              <a:cs typeface="ヒラギノ角ゴ Pro W3"/>
            </a:endParaRPr>
          </a:p>
          <a:p>
            <a:r>
              <a:rPr lang="en-US" altLang="en-US" dirty="0" smtClean="0">
                <a:latin typeface="Arial" panose="020B0604020202020204" pitchFamily="34" charset="0"/>
                <a:ea typeface="ヒラギノ角ゴ Pro W3"/>
                <a:cs typeface="ヒラギノ角ゴ Pro W3"/>
              </a:rPr>
              <a:t>Start with introduction of yourself and how you became involved with INHF.</a:t>
            </a:r>
          </a:p>
          <a:p>
            <a:endParaRPr lang="en-US" altLang="en-US" dirty="0" smtClean="0">
              <a:latin typeface="Arial" panose="020B0604020202020204" pitchFamily="34" charset="0"/>
              <a:ea typeface="ヒラギノ角ゴ Pro W3"/>
              <a:cs typeface="ヒラギノ角ゴ Pro W3"/>
            </a:endParaRPr>
          </a:p>
          <a:p>
            <a:endParaRPr lang="en-US" altLang="en-US" dirty="0" smtClean="0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9255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255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255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255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63070CA2-35C2-4543-AD11-D6B9732A4379}" type="slidenum">
              <a:rPr lang="en-US" altLang="en-US" smtClean="0">
                <a:latin typeface="Arial" panose="020B0604020202020204" pitchFamily="34" charset="0"/>
                <a:ea typeface="ヒラギノ角ゴ Pro W3"/>
                <a:cs typeface="ヒラギノ角ゴ Pro W3"/>
              </a:rPr>
              <a:pPr eaLnBrk="0" hangingPunct="0">
                <a:spcBef>
                  <a:spcPct val="0"/>
                </a:spcBef>
              </a:pPr>
              <a:t>1</a:t>
            </a:fld>
            <a:endParaRPr lang="en-US" altLang="en-US" dirty="0" smtClean="0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4203841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3940175" y="8777288"/>
            <a:ext cx="3013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40" tIns="46270" rIns="92540" bIns="46270" anchor="b"/>
          <a:lstStyle>
            <a:lvl1pPr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</a:pPr>
            <a:fld id="{AF8CFB77-3654-4AD6-AAEF-89B99C418C40}" type="slidenum">
              <a:rPr lang="en-US" altLang="en-US">
                <a:latin typeface="Arial" panose="020B0604020202020204" pitchFamily="34" charset="0"/>
                <a:ea typeface="ヒラギノ角ゴ Pro W3"/>
                <a:cs typeface="ヒラギノ角ゴ Pro W3"/>
              </a:rPr>
              <a:pPr algn="r">
                <a:spcBef>
                  <a:spcPct val="0"/>
                </a:spcBef>
              </a:pPr>
              <a:t>2</a:t>
            </a:fld>
            <a:endParaRPr lang="en-US" altLang="en-US" dirty="0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023747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0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0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0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0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0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5BEBD4C7-C5AE-45CF-80C1-FF226FCD3D46}" type="slidenum">
              <a:rPr lang="en-US" altLang="en-US" sz="1200"/>
              <a:pPr eaLnBrk="1" hangingPunct="1"/>
              <a:t>9</a:t>
            </a:fld>
            <a:endParaRPr lang="en-US" altLang="en-US" sz="1200" dirty="0"/>
          </a:p>
        </p:txBody>
      </p:sp>
      <p:sp>
        <p:nvSpPr>
          <p:cNvPr id="53251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2" name="Rectangle 2051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30513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 txBox="1">
            <a:spLocks noGrp="1" noChangeArrowheads="1"/>
          </p:cNvSpPr>
          <p:nvPr/>
        </p:nvSpPr>
        <p:spPr bwMode="auto">
          <a:xfrm>
            <a:off x="3971925" y="8829675"/>
            <a:ext cx="30368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8" tIns="46589" rIns="93178" bIns="46589" anchor="b"/>
          <a:lstStyle>
            <a:lvl1pPr defTabSz="911225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algn="r" eaLnBrk="1" hangingPunct="1"/>
            <a:fld id="{DDD6341A-74B5-4F51-8833-1C59DAC2E04A}" type="slidenum">
              <a:rPr lang="en-US" altLang="en-US" sz="1200"/>
              <a:pPr algn="r" eaLnBrk="1" hangingPunct="1"/>
              <a:t>19</a:t>
            </a:fld>
            <a:endParaRPr lang="en-US" altLang="en-US" sz="1200" dirty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000000"/>
                </a:solidFill>
                <a:latin typeface="Arial" panose="020B0604020202020204" pitchFamily="34" charset="0"/>
                <a:ea typeface="ヒラギノ角ゴ Pro W3"/>
                <a:cs typeface="ヒラギノ角ゴ Pro W3"/>
              </a:rPr>
              <a:t>This is what those investments look like:  Cover Crops</a:t>
            </a:r>
            <a:endParaRPr lang="en-US" altLang="en-US" dirty="0" smtClean="0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45061" name="Date Placeholder 1"/>
          <p:cNvSpPr>
            <a:spLocks noGrp="1"/>
          </p:cNvSpPr>
          <p:nvPr>
            <p:ph type="dt" sz="quarter"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dirty="0" smtClean="0"/>
              <a:t>2/24/2015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INHF/IWILL </a:t>
            </a:r>
          </a:p>
        </p:txBody>
      </p:sp>
    </p:spTree>
    <p:extLst>
      <p:ext uri="{BB962C8B-B14F-4D97-AF65-F5344CB8AC3E}">
        <p14:creationId xmlns:p14="http://schemas.microsoft.com/office/powerpoint/2010/main" val="1504300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 txBox="1">
            <a:spLocks noGrp="1" noChangeArrowheads="1"/>
          </p:cNvSpPr>
          <p:nvPr/>
        </p:nvSpPr>
        <p:spPr bwMode="auto">
          <a:xfrm>
            <a:off x="3971925" y="8829675"/>
            <a:ext cx="30368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69" tIns="46585" rIns="93169" bIns="46585" anchor="b"/>
          <a:lstStyle>
            <a:lvl1pPr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algn="r">
              <a:spcBef>
                <a:spcPct val="0"/>
              </a:spcBef>
            </a:pPr>
            <a:fld id="{A500B82E-E14E-4894-BBD2-C96D1D56E358}" type="slidenum">
              <a:rPr lang="en-US" altLang="en-US"/>
              <a:pPr algn="r">
                <a:spcBef>
                  <a:spcPct val="0"/>
                </a:spcBef>
              </a:pPr>
              <a:t>40</a:t>
            </a:fld>
            <a:endParaRPr lang="en-US" altLang="en-US" dirty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ea typeface="ヒラギノ角ゴ Pro W3"/>
                <a:cs typeface="ヒラギノ角ゴ Pro W3"/>
              </a:rPr>
              <a:t>Public Land ownership, public conservation easement, private conservation easement, INHF owned, etc. </a:t>
            </a:r>
          </a:p>
        </p:txBody>
      </p:sp>
    </p:spTree>
    <p:extLst>
      <p:ext uri="{BB962C8B-B14F-4D97-AF65-F5344CB8AC3E}">
        <p14:creationId xmlns:p14="http://schemas.microsoft.com/office/powerpoint/2010/main" val="505693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1363" indent="-282575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39825" indent="-225425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597025" indent="-225425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4225" indent="-225425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1425" indent="-225425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68625" indent="-225425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5825" indent="-225425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3025" indent="-225425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C4CCF470-D17D-4807-A9CD-260302FC1394}" type="slidenum">
              <a:rPr lang="en-US" altLang="en-US"/>
              <a:pPr>
                <a:spcBef>
                  <a:spcPct val="0"/>
                </a:spcBef>
              </a:pPr>
              <a:t>45</a:t>
            </a:fld>
            <a:endParaRPr lang="en-US" altLang="en-US" dirty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ea typeface="ヒラギノ角ゴ Pro W3"/>
                <a:cs typeface="ヒラギノ角ゴ Pro W3"/>
              </a:rPr>
              <a:t>The Natural Resources and Outdoor Recreation Trust Fund will provide a permanent and constitutionally protected funding source for Iowa’s natural resources to improve and protect our diverse natural environment and provide outdoor recreation opportunities for all Iowans. </a:t>
            </a:r>
          </a:p>
          <a:p>
            <a:pPr eaLnBrk="1" hangingPunct="1"/>
            <a:endParaRPr lang="en-US" altLang="en-US" dirty="0" smtClean="0">
              <a:latin typeface="Arial" panose="020B0604020202020204" pitchFamily="34" charset="0"/>
              <a:ea typeface="ヒラギノ角ゴ Pro W3"/>
              <a:cs typeface="ヒラギノ角ゴ Pro W3"/>
            </a:endParaRPr>
          </a:p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ea typeface="ヒラギノ角ゴ Pro W3"/>
                <a:cs typeface="ヒラギノ角ゴ Pro W3"/>
              </a:rPr>
              <a:t>Iowa currently ranks 49</a:t>
            </a:r>
            <a:r>
              <a:rPr lang="en-US" altLang="en-US" baseline="30000" dirty="0" smtClean="0">
                <a:latin typeface="Arial" panose="020B0604020202020204" pitchFamily="34" charset="0"/>
                <a:ea typeface="ヒラギノ角ゴ Pro W3"/>
                <a:cs typeface="ヒラギノ角ゴ Pro W3"/>
              </a:rPr>
              <a:t>th</a:t>
            </a:r>
            <a:r>
              <a:rPr lang="en-US" altLang="en-US" dirty="0" smtClean="0">
                <a:latin typeface="Arial" panose="020B0604020202020204" pitchFamily="34" charset="0"/>
                <a:ea typeface="ヒラギノ角ゴ Pro W3"/>
                <a:cs typeface="ヒラギノ角ゴ Pro W3"/>
              </a:rPr>
              <a:t> in funding on natural resources per capita despite overwhelming public support for conservation funding. We can do better!</a:t>
            </a:r>
          </a:p>
          <a:p>
            <a:pPr eaLnBrk="1" hangingPunct="1"/>
            <a:endParaRPr lang="en-US" altLang="en-US" dirty="0" smtClean="0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551650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7713" indent="-287338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935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9725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701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273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845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417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989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E2B05A90-24D0-4D3E-8768-3BE01D91B820}" type="slidenum">
              <a:rPr lang="en-US" altLang="en-US"/>
              <a:pPr>
                <a:spcBef>
                  <a:spcPct val="0"/>
                </a:spcBef>
              </a:pPr>
              <a:t>48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78531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DA29D-0DAA-44A1-95E6-8AA2A4FCC782}" type="datetimeFigureOut">
              <a:rPr lang="en-US" smtClean="0"/>
              <a:t>9/18/2018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D7A82-98DD-458E-8C07-19B2009FAC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834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DA29D-0DAA-44A1-95E6-8AA2A4FCC782}" type="datetimeFigureOut">
              <a:rPr lang="en-US" smtClean="0"/>
              <a:t>9/18/2018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D7A82-98DD-458E-8C07-19B2009FAC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165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DA29D-0DAA-44A1-95E6-8AA2A4FCC782}" type="datetimeFigureOut">
              <a:rPr lang="en-US" smtClean="0"/>
              <a:t>9/18/2018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D7A82-98DD-458E-8C07-19B2009FAC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635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7065D-CFCE-4AE2-A32F-D6A114E66A1A}" type="datetimeFigureOut">
              <a:rPr lang="en-US"/>
              <a:pPr>
                <a:defRPr/>
              </a:pPr>
              <a:t>9/18/2018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DFFC25-B8D9-4A45-9B5D-1C3E9443879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20784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DA29D-0DAA-44A1-95E6-8AA2A4FCC782}" type="datetimeFigureOut">
              <a:rPr lang="en-US" smtClean="0"/>
              <a:t>9/18/2018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D7A82-98DD-458E-8C07-19B2009FAC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100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DA29D-0DAA-44A1-95E6-8AA2A4FCC782}" type="datetimeFigureOut">
              <a:rPr lang="en-US" smtClean="0"/>
              <a:t>9/18/2018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D7A82-98DD-458E-8C07-19B2009FAC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198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DA29D-0DAA-44A1-95E6-8AA2A4FCC782}" type="datetimeFigureOut">
              <a:rPr lang="en-US" smtClean="0"/>
              <a:t>9/18/2018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D7A82-98DD-458E-8C07-19B2009FAC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83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DA29D-0DAA-44A1-95E6-8AA2A4FCC782}" type="datetimeFigureOut">
              <a:rPr lang="en-US" smtClean="0"/>
              <a:t>9/18/2018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D7A82-98DD-458E-8C07-19B2009FAC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294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DA29D-0DAA-44A1-95E6-8AA2A4FCC782}" type="datetimeFigureOut">
              <a:rPr lang="en-US" smtClean="0"/>
              <a:t>9/18/2018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D7A82-98DD-458E-8C07-19B2009FAC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288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DA29D-0DAA-44A1-95E6-8AA2A4FCC782}" type="datetimeFigureOut">
              <a:rPr lang="en-US" smtClean="0"/>
              <a:t>9/18/2018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D7A82-98DD-458E-8C07-19B2009FAC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720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DA29D-0DAA-44A1-95E6-8AA2A4FCC782}" type="datetimeFigureOut">
              <a:rPr lang="en-US" smtClean="0"/>
              <a:t>9/18/2018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D7A82-98DD-458E-8C07-19B2009FAC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994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DA29D-0DAA-44A1-95E6-8AA2A4FCC782}" type="datetimeFigureOut">
              <a:rPr lang="en-US" smtClean="0"/>
              <a:t>9/18/2018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D7A82-98DD-458E-8C07-19B2009FAC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737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DDA29D-0DAA-44A1-95E6-8AA2A4FCC782}" type="datetimeFigureOut">
              <a:rPr lang="en-US" smtClean="0"/>
              <a:t>9/18/2018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5D7A82-98DD-458E-8C07-19B2009FAC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337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20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4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4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goodreads.com/work/quotes/108817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026" descr="PP TITL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2514600" y="2306638"/>
            <a:ext cx="6629400" cy="22098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400" b="1" dirty="0" smtClean="0">
                <a:latin typeface="Optima LT Std ExtraBlack" panose="020B0805050508020204" pitchFamily="34" charset="0"/>
              </a:rPr>
              <a:t>Vision for Private Land Protection</a:t>
            </a:r>
            <a:br>
              <a:rPr lang="en-US" altLang="en-US" sz="2400" b="1" dirty="0" smtClean="0">
                <a:latin typeface="Optima LT Std ExtraBlack" panose="020B0805050508020204" pitchFamily="34" charset="0"/>
              </a:rPr>
            </a:br>
            <a:r>
              <a:rPr lang="en-US" altLang="en-US" sz="2400" b="1" dirty="0" smtClean="0">
                <a:latin typeface="Optima LT Std ExtraBlack" panose="020B0805050508020204" pitchFamily="34" charset="0"/>
              </a:rPr>
              <a:t/>
            </a:r>
            <a:br>
              <a:rPr lang="en-US" altLang="en-US" sz="2400" b="1" dirty="0" smtClean="0">
                <a:latin typeface="Optima LT Std ExtraBlack" panose="020B0805050508020204" pitchFamily="34" charset="0"/>
              </a:rPr>
            </a:br>
            <a:r>
              <a:rPr lang="en-US" altLang="en-US" sz="2400" b="1" dirty="0" smtClean="0">
                <a:latin typeface="Optima LT Std ExtraBlack" panose="020B0805050508020204" pitchFamily="34" charset="0"/>
              </a:rPr>
              <a:t>2018 SOIL CONFERENCE </a:t>
            </a:r>
            <a:br>
              <a:rPr lang="en-US" altLang="en-US" sz="2400" b="1" dirty="0" smtClean="0">
                <a:latin typeface="Optima LT Std ExtraBlack" panose="020B0805050508020204" pitchFamily="34" charset="0"/>
              </a:rPr>
            </a:br>
            <a:r>
              <a:rPr lang="en-US" altLang="en-US" sz="2400" b="1" dirty="0" smtClean="0">
                <a:latin typeface="Optima LT Std ExtraBlack" panose="020B0805050508020204" pitchFamily="34" charset="0"/>
              </a:rPr>
              <a:t/>
            </a:r>
            <a:br>
              <a:rPr lang="en-US" altLang="en-US" sz="2400" b="1" dirty="0" smtClean="0">
                <a:latin typeface="Optima LT Std ExtraBlack" panose="020B0805050508020204" pitchFamily="34" charset="0"/>
              </a:rPr>
            </a:br>
            <a:r>
              <a:rPr lang="en-US" altLang="en-US" sz="2400" b="1" dirty="0" smtClean="0">
                <a:latin typeface="Optima LT Std ExtraBlack" panose="020B0805050508020204" pitchFamily="34" charset="0"/>
              </a:rPr>
              <a:t>Joe McGovern</a:t>
            </a:r>
            <a:br>
              <a:rPr lang="en-US" altLang="en-US" sz="2400" b="1" dirty="0" smtClean="0">
                <a:latin typeface="Optima LT Std ExtraBlack" panose="020B0805050508020204" pitchFamily="34" charset="0"/>
              </a:rPr>
            </a:br>
            <a:r>
              <a:rPr lang="en-US" altLang="en-US" sz="2400" b="1" dirty="0" smtClean="0">
                <a:latin typeface="Optima LT Std ExtraBlack" panose="020B0805050508020204" pitchFamily="34" charset="0"/>
              </a:rPr>
              <a:t>President</a:t>
            </a:r>
            <a:endParaRPr lang="en-US" altLang="en-US" sz="2400" b="1" dirty="0" smtClean="0">
              <a:latin typeface="Optima LT Std DemiBold" panose="020B0602050508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6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endParaRPr lang="en-US" altLang="en-US" sz="4400" dirty="0"/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en-US" altLang="en-US" sz="3200" dirty="0"/>
          </a:p>
        </p:txBody>
      </p:sp>
      <p:pic>
        <p:nvPicPr>
          <p:cNvPr id="1515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533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067" y="0"/>
            <a:ext cx="10251406" cy="6858000"/>
          </a:xfrm>
        </p:spPr>
      </p:pic>
    </p:spTree>
    <p:extLst>
      <p:ext uri="{BB962C8B-B14F-4D97-AF65-F5344CB8AC3E}">
        <p14:creationId xmlns:p14="http://schemas.microsoft.com/office/powerpoint/2010/main" val="209942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70660" name="Picture 4" descr="IMG_048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37800" cy="775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81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87044" name="Picture 4" descr="IMG_046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0"/>
            <a:ext cx="11328400" cy="849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76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17" b="15108"/>
          <a:stretch/>
        </p:blipFill>
        <p:spPr>
          <a:xfrm>
            <a:off x="1014234" y="-32996"/>
            <a:ext cx="7115531" cy="6890996"/>
          </a:xfrm>
        </p:spPr>
      </p:pic>
    </p:spTree>
    <p:extLst>
      <p:ext uri="{BB962C8B-B14F-4D97-AF65-F5344CB8AC3E}">
        <p14:creationId xmlns:p14="http://schemas.microsoft.com/office/powerpoint/2010/main" val="322360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6916"/>
            <a:ext cx="9124336" cy="5132439"/>
          </a:xfrm>
        </p:spPr>
      </p:pic>
    </p:spTree>
    <p:extLst>
      <p:ext uri="{BB962C8B-B14F-4D97-AF65-F5344CB8AC3E}">
        <p14:creationId xmlns:p14="http://schemas.microsoft.com/office/powerpoint/2010/main" val="22538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Ag&amp;Environ\photos\NRCSIA99134_eros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588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Swan Lake</a:t>
            </a:r>
            <a:r>
              <a:rPr lang="en-US" dirty="0"/>
              <a:t>:</a:t>
            </a:r>
            <a:r>
              <a:rPr lang="en-US" dirty="0" smtClean="0"/>
              <a:t> September 2018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9502" y="1190296"/>
            <a:ext cx="9623502" cy="5413220"/>
          </a:xfrm>
        </p:spPr>
      </p:pic>
    </p:spTree>
    <p:extLst>
      <p:ext uri="{BB962C8B-B14F-4D97-AF65-F5344CB8AC3E}">
        <p14:creationId xmlns:p14="http://schemas.microsoft.com/office/powerpoint/2010/main" val="367395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336" t="17459" r="32961" b="34964"/>
          <a:stretch/>
        </p:blipFill>
        <p:spPr>
          <a:xfrm>
            <a:off x="-67733" y="-8711"/>
            <a:ext cx="9160933" cy="686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8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1028" descr="PP CONTENT SLIDE2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67"/>
          <a:stretch>
            <a:fillRect/>
          </a:stretch>
        </p:blipFill>
        <p:spPr bwMode="auto">
          <a:xfrm>
            <a:off x="0" y="6477000"/>
            <a:ext cx="9144000" cy="381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899" name="Picture 1029" descr="PP CONTENT SLIDE2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67"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Text Box 1030"/>
          <p:cNvSpPr txBox="1">
            <a:spLocks noChangeArrowheads="1"/>
          </p:cNvSpPr>
          <p:nvPr/>
        </p:nvSpPr>
        <p:spPr bwMode="auto">
          <a:xfrm>
            <a:off x="77788" y="-14288"/>
            <a:ext cx="8686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 dirty="0">
                <a:solidFill>
                  <a:schemeClr val="bg1"/>
                </a:solidFill>
                <a:latin typeface="Arial" panose="020B0604020202020204" pitchFamily="34" charset="0"/>
              </a:rPr>
              <a:t> Soil and Water Conservation</a:t>
            </a:r>
          </a:p>
        </p:txBody>
      </p:sp>
      <p:pic>
        <p:nvPicPr>
          <p:cNvPr id="80901" name="Picture 4" descr="http://www.nrcs.usda.gov/Internet/FSE_MEDIA/stelprdb114267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56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2" name="TextBox 1"/>
          <p:cNvSpPr txBox="1">
            <a:spLocks noChangeArrowheads="1"/>
          </p:cNvSpPr>
          <p:nvPr/>
        </p:nvSpPr>
        <p:spPr bwMode="auto">
          <a:xfrm>
            <a:off x="2971800" y="1752600"/>
            <a:ext cx="3657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Cover Crops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274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28" descr="PP CONTENT SLIDE2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67"/>
          <a:stretch>
            <a:fillRect/>
          </a:stretch>
        </p:blipFill>
        <p:spPr bwMode="auto">
          <a:xfrm>
            <a:off x="0" y="6477000"/>
            <a:ext cx="9144000" cy="381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1029" descr="PP CONTENT SLIDE2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67"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 Box 1030"/>
          <p:cNvSpPr txBox="1">
            <a:spLocks noChangeArrowheads="1"/>
          </p:cNvSpPr>
          <p:nvPr/>
        </p:nvSpPr>
        <p:spPr bwMode="auto">
          <a:xfrm>
            <a:off x="76200" y="0"/>
            <a:ext cx="86868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4800" b="1" dirty="0" smtClean="0">
                <a:solidFill>
                  <a:schemeClr val="bg1"/>
                </a:solidFill>
              </a:rPr>
              <a:t>Land and trail projects</a:t>
            </a:r>
          </a:p>
        </p:txBody>
      </p:sp>
      <p:pic>
        <p:nvPicPr>
          <p:cNvPr id="21509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" t="12358" r="10867"/>
          <a:stretch>
            <a:fillRect/>
          </a:stretch>
        </p:blipFill>
        <p:spPr bwMode="auto">
          <a:xfrm>
            <a:off x="3657600" y="1371600"/>
            <a:ext cx="5346700" cy="432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8600" y="1524000"/>
            <a:ext cx="3116263" cy="41370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09575" indent="-409575">
              <a:lnSpc>
                <a:spcPct val="90000"/>
              </a:lnSpc>
              <a:spcBef>
                <a:spcPct val="25000"/>
              </a:spcBef>
              <a:buFontTx/>
              <a:buChar char="•"/>
              <a:defRPr/>
            </a:pPr>
            <a:r>
              <a:rPr lang="en-US" b="1" dirty="0" smtClean="0">
                <a:solidFill>
                  <a:schemeClr val="tx1">
                    <a:lumMod val="75000"/>
                  </a:schemeClr>
                </a:solidFill>
                <a:latin typeface="Arial" charset="0"/>
                <a:ea typeface="ヒラギノ角ゴ Pro W3" pitchFamily="-80" charset="-128"/>
              </a:rPr>
              <a:t>168,000 </a:t>
            </a:r>
            <a:r>
              <a:rPr lang="en-US" b="1" dirty="0">
                <a:solidFill>
                  <a:schemeClr val="tx1">
                    <a:lumMod val="75000"/>
                  </a:schemeClr>
                </a:solidFill>
                <a:latin typeface="Arial" charset="0"/>
                <a:ea typeface="ヒラギノ角ゴ Pro W3" pitchFamily="-80" charset="-128"/>
              </a:rPr>
              <a:t>acres (nearly </a:t>
            </a:r>
            <a:r>
              <a:rPr lang="en-US" b="1" dirty="0" smtClean="0">
                <a:solidFill>
                  <a:schemeClr val="tx1">
                    <a:lumMod val="75000"/>
                  </a:schemeClr>
                </a:solidFill>
                <a:latin typeface="Arial" charset="0"/>
                <a:ea typeface="ヒラギノ角ゴ Pro W3" pitchFamily="-80" charset="-128"/>
              </a:rPr>
              <a:t>1300 </a:t>
            </a:r>
            <a:r>
              <a:rPr lang="en-US" b="1" dirty="0">
                <a:solidFill>
                  <a:schemeClr val="tx1">
                    <a:lumMod val="75000"/>
                  </a:schemeClr>
                </a:solidFill>
                <a:latin typeface="Arial" charset="0"/>
                <a:ea typeface="ヒラギノ角ゴ Pro W3" pitchFamily="-80" charset="-128"/>
              </a:rPr>
              <a:t>sites)</a:t>
            </a:r>
          </a:p>
          <a:p>
            <a:pPr marL="409575" indent="-409575">
              <a:lnSpc>
                <a:spcPct val="90000"/>
              </a:lnSpc>
              <a:spcBef>
                <a:spcPct val="25000"/>
              </a:spcBef>
              <a:buFontTx/>
              <a:buChar char="•"/>
              <a:defRPr/>
            </a:pPr>
            <a:endParaRPr lang="en-US" b="1" dirty="0">
              <a:solidFill>
                <a:schemeClr val="tx1">
                  <a:lumMod val="75000"/>
                </a:schemeClr>
              </a:solidFill>
              <a:latin typeface="Arial" charset="0"/>
              <a:ea typeface="ヒラギノ角ゴ Pro W3" pitchFamily="-80" charset="-128"/>
            </a:endParaRPr>
          </a:p>
          <a:p>
            <a:pPr marL="409575" indent="-409575">
              <a:lnSpc>
                <a:spcPct val="90000"/>
              </a:lnSpc>
              <a:spcBef>
                <a:spcPct val="25000"/>
              </a:spcBef>
              <a:buFontTx/>
              <a:buChar char="•"/>
              <a:defRPr/>
            </a:pPr>
            <a:r>
              <a:rPr lang="en-US" b="1" dirty="0">
                <a:solidFill>
                  <a:schemeClr val="tx1">
                    <a:lumMod val="75000"/>
                  </a:schemeClr>
                </a:solidFill>
                <a:latin typeface="Arial" charset="0"/>
                <a:ea typeface="ヒラギノ角ゴ Pro W3" pitchFamily="-80" charset="-128"/>
              </a:rPr>
              <a:t>96 counties</a:t>
            </a:r>
          </a:p>
          <a:p>
            <a:pPr marL="409575" indent="-409575">
              <a:lnSpc>
                <a:spcPct val="90000"/>
              </a:lnSpc>
              <a:spcBef>
                <a:spcPct val="25000"/>
              </a:spcBef>
              <a:buFontTx/>
              <a:buChar char="•"/>
              <a:defRPr/>
            </a:pPr>
            <a:endParaRPr lang="en-US" b="1" dirty="0">
              <a:solidFill>
                <a:schemeClr val="tx1">
                  <a:lumMod val="75000"/>
                </a:schemeClr>
              </a:solidFill>
              <a:latin typeface="Arial" charset="0"/>
              <a:ea typeface="ヒラギノ角ゴ Pro W3" pitchFamily="-80" charset="-128"/>
            </a:endParaRPr>
          </a:p>
          <a:p>
            <a:pPr marL="409575" indent="-409575">
              <a:lnSpc>
                <a:spcPct val="90000"/>
              </a:lnSpc>
              <a:spcBef>
                <a:spcPct val="25000"/>
              </a:spcBef>
              <a:buFontTx/>
              <a:buChar char="•"/>
              <a:defRPr/>
            </a:pPr>
            <a:r>
              <a:rPr lang="en-US" b="1" dirty="0">
                <a:solidFill>
                  <a:schemeClr val="tx1">
                    <a:lumMod val="75000"/>
                  </a:schemeClr>
                </a:solidFill>
                <a:latin typeface="Arial" charset="0"/>
                <a:ea typeface="ヒラギノ角ゴ Pro W3" pitchFamily="-80" charset="-128"/>
              </a:rPr>
              <a:t>Public Parks, Conservation and Wildlife areas</a:t>
            </a:r>
          </a:p>
          <a:p>
            <a:pPr marL="409575" indent="-409575">
              <a:lnSpc>
                <a:spcPct val="90000"/>
              </a:lnSpc>
              <a:spcBef>
                <a:spcPct val="25000"/>
              </a:spcBef>
              <a:buFontTx/>
              <a:buChar char="•"/>
              <a:defRPr/>
            </a:pPr>
            <a:endParaRPr lang="en-US" b="1" dirty="0">
              <a:solidFill>
                <a:schemeClr val="tx1">
                  <a:lumMod val="75000"/>
                </a:schemeClr>
              </a:solidFill>
              <a:latin typeface="Arial" charset="0"/>
              <a:ea typeface="ヒラギノ角ゴ Pro W3" pitchFamily="-80" charset="-128"/>
            </a:endParaRPr>
          </a:p>
          <a:p>
            <a:pPr marL="409575" indent="-409575">
              <a:lnSpc>
                <a:spcPct val="90000"/>
              </a:lnSpc>
              <a:spcBef>
                <a:spcPct val="25000"/>
              </a:spcBef>
              <a:buFontTx/>
              <a:buChar char="•"/>
              <a:defRPr/>
            </a:pPr>
            <a:r>
              <a:rPr lang="en-US" b="1" dirty="0">
                <a:solidFill>
                  <a:schemeClr val="tx1">
                    <a:lumMod val="75000"/>
                  </a:schemeClr>
                </a:solidFill>
                <a:latin typeface="Arial" charset="0"/>
                <a:ea typeface="ヒラギノ角ゴ Pro W3" pitchFamily="-80" charset="-128"/>
              </a:rPr>
              <a:t>Rail-trails</a:t>
            </a:r>
          </a:p>
          <a:p>
            <a:pPr marL="409575" indent="-409575">
              <a:lnSpc>
                <a:spcPct val="90000"/>
              </a:lnSpc>
              <a:spcBef>
                <a:spcPct val="25000"/>
              </a:spcBef>
              <a:buFontTx/>
              <a:buChar char="•"/>
              <a:defRPr/>
            </a:pPr>
            <a:endParaRPr lang="en-US" b="1" dirty="0">
              <a:solidFill>
                <a:schemeClr val="tx1">
                  <a:lumMod val="75000"/>
                </a:schemeClr>
              </a:solidFill>
              <a:latin typeface="Arial" charset="0"/>
              <a:ea typeface="ヒラギノ角ゴ Pro W3" pitchFamily="-80" charset="-128"/>
            </a:endParaRPr>
          </a:p>
          <a:p>
            <a:pPr marL="409575" indent="-409575">
              <a:lnSpc>
                <a:spcPct val="90000"/>
              </a:lnSpc>
              <a:spcBef>
                <a:spcPct val="25000"/>
              </a:spcBef>
              <a:buFontTx/>
              <a:buChar char="•"/>
              <a:defRPr/>
            </a:pPr>
            <a:r>
              <a:rPr lang="en-US" b="1" dirty="0">
                <a:solidFill>
                  <a:schemeClr val="tx1">
                    <a:lumMod val="75000"/>
                  </a:schemeClr>
                </a:solidFill>
                <a:latin typeface="Arial" charset="0"/>
                <a:ea typeface="ヒラギノ角ゴ Pro W3" pitchFamily="-80" charset="-128"/>
              </a:rPr>
              <a:t>Privately protected Conservation Easements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24400" y="1254125"/>
            <a:ext cx="3352800" cy="3683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Arial" charset="0"/>
                <a:ea typeface="ヒラギノ角ゴ Pro W3" pitchFamily="1" charset="-128"/>
              </a:rPr>
              <a:t>Land and Trail Projects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89580" y="6023531"/>
            <a:ext cx="4069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Celebrating our 40</a:t>
            </a:r>
            <a:r>
              <a:rPr lang="en-US" b="1" baseline="30000" dirty="0" smtClean="0">
                <a:solidFill>
                  <a:srgbClr val="FF0000"/>
                </a:solidFill>
              </a:rPr>
              <a:t>th</a:t>
            </a:r>
            <a:r>
              <a:rPr lang="en-US" b="1" dirty="0" smtClean="0">
                <a:solidFill>
                  <a:srgbClr val="FF0000"/>
                </a:solidFill>
              </a:rPr>
              <a:t> Anniversary in  2019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611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7466"/>
            <a:ext cx="9221141" cy="518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48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 smtClean="0"/>
          </a:p>
        </p:txBody>
      </p:sp>
      <p:pic>
        <p:nvPicPr>
          <p:cNvPr id="9220" name="Picture 4" descr="stream-pollu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0" y="41960"/>
            <a:ext cx="1225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1935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39976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 smtClean="0"/>
          </a:p>
        </p:txBody>
      </p:sp>
      <p:pic>
        <p:nvPicPr>
          <p:cNvPr id="8196" name="Picture 4" descr="sampling-sta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088"/>
            <a:ext cx="9144000" cy="672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62400" y="229556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1935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80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endParaRPr lang="en-US" altLang="en-US" sz="2800" dirty="0" smtClean="0"/>
          </a:p>
        </p:txBody>
      </p:sp>
      <p:graphicFrame>
        <p:nvGraphicFramePr>
          <p:cNvPr id="1026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5105400" y="228600"/>
          <a:ext cx="3497263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4" name="Acrobat Document" r:id="rId3" imgW="5829300" imgH="7543800" progId="AcroExch.Document.7">
                  <p:embed/>
                </p:oleObj>
              </mc:Choice>
              <mc:Fallback>
                <p:oleObj name="Acrobat Document" r:id="rId3" imgW="5829300" imgH="7543800" progId="AcroExch.Document.7">
                  <p:embed/>
                  <p:pic>
                    <p:nvPicPr>
                      <p:cNvPr id="102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228600"/>
                        <a:ext cx="3497263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6"/>
          <p:cNvGraphicFramePr>
            <a:graphicFrameLocks noGrp="1" noChangeAspect="1"/>
          </p:cNvGraphicFramePr>
          <p:nvPr>
            <p:ph sz="half" idx="2"/>
          </p:nvPr>
        </p:nvGraphicFramePr>
        <p:xfrm>
          <a:off x="381000" y="228600"/>
          <a:ext cx="3497263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5" name="Acrobat Document" r:id="rId5" imgW="5829300" imgH="7543800" progId="AcroExch.Document.7">
                  <p:embed/>
                </p:oleObj>
              </mc:Choice>
              <mc:Fallback>
                <p:oleObj name="Acrobat Document" r:id="rId5" imgW="5829300" imgH="7543800" progId="AcroExch.Document.7">
                  <p:embed/>
                  <p:pic>
                    <p:nvPicPr>
                      <p:cNvPr id="102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28600"/>
                        <a:ext cx="3497263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838200" y="2286000"/>
            <a:ext cx="2838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chemeClr val="bg1"/>
                </a:solidFill>
              </a:rPr>
              <a:t>1978</a:t>
            </a:r>
          </a:p>
          <a:p>
            <a:pPr algn="ctr" eaLnBrk="1" hangingPunct="1"/>
            <a:r>
              <a:rPr lang="en-US" altLang="en-US" b="1" dirty="0">
                <a:solidFill>
                  <a:schemeClr val="bg1"/>
                </a:solidFill>
              </a:rPr>
              <a:t>State of Iowa Water Plan</a:t>
            </a:r>
          </a:p>
        </p:txBody>
      </p:sp>
      <p:sp>
        <p:nvSpPr>
          <p:cNvPr id="1030" name="Text Box 10"/>
          <p:cNvSpPr txBox="1">
            <a:spLocks noChangeArrowheads="1"/>
          </p:cNvSpPr>
          <p:nvPr/>
        </p:nvSpPr>
        <p:spPr bwMode="auto">
          <a:xfrm>
            <a:off x="5029200" y="5715000"/>
            <a:ext cx="692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chemeClr val="bg1"/>
                </a:solidFill>
              </a:rPr>
              <a:t>1999</a:t>
            </a:r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2651125" y="5449888"/>
            <a:ext cx="3295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dirty="0">
                <a:solidFill>
                  <a:schemeClr val="tx2"/>
                </a:solidFill>
              </a:rPr>
              <a:t>+ 1970’s Basin Studies</a:t>
            </a:r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5470525" y="3922713"/>
            <a:ext cx="69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chemeClr val="bg1"/>
                </a:solidFill>
              </a:rPr>
              <a:t>1999</a:t>
            </a:r>
          </a:p>
        </p:txBody>
      </p:sp>
    </p:spTree>
    <p:extLst>
      <p:ext uri="{BB962C8B-B14F-4D97-AF65-F5344CB8AC3E}">
        <p14:creationId xmlns:p14="http://schemas.microsoft.com/office/powerpoint/2010/main" val="241322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 smtClean="0"/>
          </a:p>
        </p:txBody>
      </p:sp>
      <p:pic>
        <p:nvPicPr>
          <p:cNvPr id="10244" name="Picture 4" descr="image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46038"/>
            <a:ext cx="9017000" cy="676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7391400" y="5867400"/>
            <a:ext cx="1219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latin typeface="Times New Roman" panose="02020603050405020304" pitchFamily="18" charset="0"/>
              </a:rPr>
              <a:t>1981</a:t>
            </a:r>
          </a:p>
        </p:txBody>
      </p:sp>
    </p:spTree>
    <p:extLst>
      <p:ext uri="{BB962C8B-B14F-4D97-AF65-F5344CB8AC3E}">
        <p14:creationId xmlns:p14="http://schemas.microsoft.com/office/powerpoint/2010/main" val="133323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371" t="12733" r="25111" b="3251"/>
          <a:stretch/>
        </p:blipFill>
        <p:spPr>
          <a:xfrm>
            <a:off x="1100667" y="0"/>
            <a:ext cx="7420303" cy="694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85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412" t="12781" r="16369" b="7343"/>
          <a:stretch/>
        </p:blipFill>
        <p:spPr>
          <a:xfrm>
            <a:off x="0" y="365126"/>
            <a:ext cx="9210818" cy="606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8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Statewide Land Use Plan?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5625"/>
            <a:ext cx="9144000" cy="454567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3200" dirty="0" smtClean="0"/>
          </a:p>
          <a:p>
            <a:r>
              <a:rPr lang="en-US" sz="3200" dirty="0" smtClean="0"/>
              <a:t>Iowa 97% Privately owned</a:t>
            </a:r>
          </a:p>
          <a:p>
            <a:r>
              <a:rPr lang="en-US" sz="3200" dirty="0" smtClean="0"/>
              <a:t>Comprehensive for all land uses</a:t>
            </a:r>
          </a:p>
          <a:p>
            <a:r>
              <a:rPr lang="en-US" sz="3200" dirty="0" smtClean="0"/>
              <a:t>Cost of permanent protection?</a:t>
            </a:r>
          </a:p>
          <a:p>
            <a:r>
              <a:rPr lang="en-US" sz="3200" dirty="0" smtClean="0"/>
              <a:t>Pros and Cons</a:t>
            </a:r>
          </a:p>
          <a:p>
            <a:r>
              <a:rPr lang="en-US" sz="3200" dirty="0" smtClean="0"/>
              <a:t>Political will?</a:t>
            </a:r>
          </a:p>
          <a:p>
            <a:r>
              <a:rPr lang="en-US" sz="3200" dirty="0" smtClean="0"/>
              <a:t>Private Land Protection as the main tool?</a:t>
            </a:r>
          </a:p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Would we even need it, if we had good 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stewards everywhere?</a:t>
            </a:r>
            <a:endParaRPr lang="en-US" sz="32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1104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 smtClean="0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 smtClean="0"/>
          </a:p>
        </p:txBody>
      </p:sp>
      <p:pic>
        <p:nvPicPr>
          <p:cNvPr id="73732" name="Picture 4" descr="spared_by_a_mothers_lo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52400"/>
            <a:ext cx="9075738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790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51559"/>
            <a:ext cx="10546080" cy="7909559"/>
          </a:xfrm>
        </p:spPr>
      </p:pic>
      <p:sp>
        <p:nvSpPr>
          <p:cNvPr id="5" name="TextBox 4"/>
          <p:cNvSpPr txBox="1"/>
          <p:nvPr/>
        </p:nvSpPr>
        <p:spPr>
          <a:xfrm>
            <a:off x="206204" y="365126"/>
            <a:ext cx="5066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Cover crops planted July 28, 2018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2004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5185" t="8781" r="13111" b="6411"/>
          <a:stretch/>
        </p:blipFill>
        <p:spPr>
          <a:xfrm>
            <a:off x="0" y="156118"/>
            <a:ext cx="9131890" cy="607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9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DSC00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9763" y="-1909763"/>
            <a:ext cx="12987338" cy="974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10" descr="grimes-wit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9" t="10870" r="37173" b="-255"/>
          <a:stretch>
            <a:fillRect/>
          </a:stretch>
        </p:blipFill>
        <p:spPr bwMode="auto">
          <a:xfrm>
            <a:off x="6740525" y="2360613"/>
            <a:ext cx="4857750" cy="612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9" t="16261" r="2658" b="6261"/>
          <a:stretch>
            <a:fillRect/>
          </a:stretch>
        </p:blipFill>
        <p:spPr bwMode="auto">
          <a:xfrm>
            <a:off x="3308350" y="-566738"/>
            <a:ext cx="4098925" cy="3632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8329" r="26338"/>
          <a:stretch/>
        </p:blipFill>
        <p:spPr>
          <a:xfrm>
            <a:off x="7469188" y="-411163"/>
            <a:ext cx="2260600" cy="27590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2710" name="Picture 5" descr="hildebrand&amp;maddux-wit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6" t="31241"/>
          <a:stretch>
            <a:fillRect/>
          </a:stretch>
        </p:blipFill>
        <p:spPr bwMode="auto">
          <a:xfrm>
            <a:off x="3455988" y="3284538"/>
            <a:ext cx="3740150" cy="391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1" name="Picture 5" descr="hamilton-prairie-sig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23" r="44661"/>
          <a:stretch>
            <a:fillRect/>
          </a:stretch>
        </p:blipFill>
        <p:spPr bwMode="auto">
          <a:xfrm>
            <a:off x="61913" y="-523875"/>
            <a:ext cx="3189287" cy="354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633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377825"/>
            <a:ext cx="6858000" cy="761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049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42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12" y="365126"/>
            <a:ext cx="9032488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Key Components of </a:t>
            </a:r>
            <a:b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Private Land Protection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Good Land Stewardship</a:t>
            </a:r>
          </a:p>
          <a:p>
            <a:r>
              <a:rPr lang="en-US" b="1" dirty="0" smtClean="0"/>
              <a:t>Education/Teaching next generation</a:t>
            </a:r>
          </a:p>
          <a:p>
            <a:r>
              <a:rPr lang="en-US" b="1" dirty="0" smtClean="0"/>
              <a:t>Good Estate Planning</a:t>
            </a:r>
          </a:p>
          <a:p>
            <a:r>
              <a:rPr lang="en-US" b="1" dirty="0" smtClean="0"/>
              <a:t>Permanent Protection</a:t>
            </a:r>
            <a:endParaRPr lang="en-US" b="1" dirty="0"/>
          </a:p>
          <a:p>
            <a:pPr lvl="1"/>
            <a:r>
              <a:rPr lang="en-US" sz="2800" b="1" dirty="0" smtClean="0"/>
              <a:t>Fee-title ownership (NGO, Public, etc.)</a:t>
            </a:r>
          </a:p>
          <a:p>
            <a:pPr lvl="1"/>
            <a:r>
              <a:rPr lang="en-US" sz="2800" b="1" dirty="0" smtClean="0">
                <a:solidFill>
                  <a:srgbClr val="FF0000"/>
                </a:solidFill>
              </a:rPr>
              <a:t>Conservation Easement (private land)</a:t>
            </a:r>
          </a:p>
          <a:p>
            <a:r>
              <a:rPr lang="en-US" b="1" dirty="0" smtClean="0"/>
              <a:t>Flexibility </a:t>
            </a:r>
          </a:p>
          <a:p>
            <a:r>
              <a:rPr lang="en-US" b="1" dirty="0" smtClean="0"/>
              <a:t>Resiliency</a:t>
            </a:r>
          </a:p>
        </p:txBody>
      </p:sp>
    </p:spTree>
    <p:extLst>
      <p:ext uri="{BB962C8B-B14F-4D97-AF65-F5344CB8AC3E}">
        <p14:creationId xmlns:p14="http://schemas.microsoft.com/office/powerpoint/2010/main" val="293121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365126"/>
            <a:ext cx="8937523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Conservation Easements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969" y="1690688"/>
            <a:ext cx="8642554" cy="4857595"/>
          </a:xfrm>
        </p:spPr>
        <p:txBody>
          <a:bodyPr>
            <a:normAutofit/>
          </a:bodyPr>
          <a:lstStyle/>
          <a:p>
            <a:r>
              <a:rPr lang="en-US" dirty="0"/>
              <a:t>S</a:t>
            </a:r>
            <a:r>
              <a:rPr lang="en-US" dirty="0" smtClean="0"/>
              <a:t>trong backing of citizens/legislature</a:t>
            </a:r>
          </a:p>
          <a:p>
            <a:r>
              <a:rPr lang="en-US" dirty="0" smtClean="0"/>
              <a:t>Strong incentives </a:t>
            </a:r>
          </a:p>
          <a:p>
            <a:pPr lvl="1"/>
            <a:r>
              <a:rPr lang="en-US" dirty="0" smtClean="0"/>
              <a:t>Compensation</a:t>
            </a:r>
          </a:p>
          <a:p>
            <a:pPr lvl="2"/>
            <a:r>
              <a:rPr lang="en-US" dirty="0" smtClean="0"/>
              <a:t>Cash</a:t>
            </a:r>
          </a:p>
          <a:p>
            <a:pPr lvl="2"/>
            <a:r>
              <a:rPr lang="en-US" dirty="0" smtClean="0"/>
              <a:t>Tax Incentives</a:t>
            </a:r>
          </a:p>
          <a:p>
            <a:pPr lvl="1"/>
            <a:r>
              <a:rPr lang="en-US" dirty="0" smtClean="0"/>
              <a:t>Land ethic</a:t>
            </a:r>
          </a:p>
          <a:p>
            <a:pPr lvl="1"/>
            <a:r>
              <a:rPr lang="en-US" dirty="0" smtClean="0"/>
              <a:t>Estate Planning</a:t>
            </a:r>
          </a:p>
          <a:p>
            <a:r>
              <a:rPr lang="en-US" dirty="0" smtClean="0"/>
              <a:t>Monitoring and Enforcing</a:t>
            </a:r>
          </a:p>
          <a:p>
            <a:pPr lvl="1"/>
            <a:r>
              <a:rPr lang="en-US" dirty="0" smtClean="0"/>
              <a:t>Funding for Grantee</a:t>
            </a:r>
          </a:p>
          <a:p>
            <a:pPr lvl="1"/>
            <a:r>
              <a:rPr lang="en-US" dirty="0" smtClean="0"/>
              <a:t>Insurance (</a:t>
            </a:r>
            <a:r>
              <a:rPr lang="en-US" dirty="0" smtClean="0"/>
              <a:t>Terrafirma</a:t>
            </a:r>
            <a:r>
              <a:rPr lang="en-US" dirty="0" smtClean="0"/>
              <a:t>)/Accredited Land Trusts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60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NRCS-Iowa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3" t="5787" r="12762"/>
          <a:stretch/>
        </p:blipFill>
        <p:spPr>
          <a:xfrm rot="5400000">
            <a:off x="1168528" y="1873161"/>
            <a:ext cx="6806944" cy="5116436"/>
          </a:xfrm>
        </p:spPr>
      </p:pic>
    </p:spTree>
    <p:extLst>
      <p:ext uri="{BB962C8B-B14F-4D97-AF65-F5344CB8AC3E}">
        <p14:creationId xmlns:p14="http://schemas.microsoft.com/office/powerpoint/2010/main" val="252616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828" y="65627"/>
            <a:ext cx="8575172" cy="1325563"/>
          </a:xfrm>
        </p:spPr>
        <p:txBody>
          <a:bodyPr/>
          <a:lstStyle/>
          <a:p>
            <a:pPr algn="ctr"/>
            <a:r>
              <a:rPr lang="en-US" dirty="0" smtClean="0"/>
              <a:t>NRCS-WRP/WRE/CREP CE’s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387" t="25849" r="30387" b="21850"/>
          <a:stretch/>
        </p:blipFill>
        <p:spPr>
          <a:xfrm>
            <a:off x="568828" y="1391190"/>
            <a:ext cx="7660772" cy="546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64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73" y="0"/>
            <a:ext cx="8776009" cy="6781462"/>
          </a:xfrm>
        </p:spPr>
      </p:pic>
    </p:spTree>
    <p:extLst>
      <p:ext uri="{BB962C8B-B14F-4D97-AF65-F5344CB8AC3E}">
        <p14:creationId xmlns:p14="http://schemas.microsoft.com/office/powerpoint/2010/main" val="215801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0385"/>
            <a:ext cx="9144000" cy="5541818"/>
          </a:xfrm>
        </p:spPr>
      </p:pic>
    </p:spTree>
    <p:extLst>
      <p:ext uri="{BB962C8B-B14F-4D97-AF65-F5344CB8AC3E}">
        <p14:creationId xmlns:p14="http://schemas.microsoft.com/office/powerpoint/2010/main" val="366043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5992"/>
            <a:ext cx="9144000" cy="6052008"/>
          </a:xfrm>
        </p:spPr>
      </p:pic>
    </p:spTree>
    <p:extLst>
      <p:ext uri="{BB962C8B-B14F-4D97-AF65-F5344CB8AC3E}">
        <p14:creationId xmlns:p14="http://schemas.microsoft.com/office/powerpoint/2010/main" val="187344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195" t="15250" r="27453" b="5363"/>
          <a:stretch/>
        </p:blipFill>
        <p:spPr>
          <a:xfrm>
            <a:off x="0" y="0"/>
            <a:ext cx="9144000" cy="711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8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028" descr="PP CONTENT SLIDE2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000"/>
            <a:ext cx="9144000" cy="381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1029" descr="PP CONTENT SLIDE2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1030"/>
          <p:cNvSpPr txBox="1">
            <a:spLocks noChangeArrowheads="1"/>
          </p:cNvSpPr>
          <p:nvPr/>
        </p:nvSpPr>
        <p:spPr bwMode="auto">
          <a:xfrm>
            <a:off x="76200" y="0"/>
            <a:ext cx="86868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4800" b="1" dirty="0" smtClean="0">
                <a:solidFill>
                  <a:schemeClr val="bg1"/>
                </a:solidFill>
              </a:rPr>
              <a:t>Regional Protection</a:t>
            </a:r>
          </a:p>
        </p:txBody>
      </p:sp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914400"/>
            <a:ext cx="7696200" cy="543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704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20224" cy="7065168"/>
          </a:xfrm>
        </p:spPr>
      </p:pic>
    </p:spTree>
    <p:extLst>
      <p:ext uri="{BB962C8B-B14F-4D97-AF65-F5344CB8AC3E}">
        <p14:creationId xmlns:p14="http://schemas.microsoft.com/office/powerpoint/2010/main" val="367039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7907"/>
            <a:ext cx="9209456" cy="518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9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6916"/>
            <a:ext cx="9124336" cy="513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70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365126"/>
            <a:ext cx="9144001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Potential Conservation Easements?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279376" cy="4351338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72,000 miles of rivers and streams</a:t>
            </a:r>
          </a:p>
          <a:p>
            <a:r>
              <a:rPr lang="en-US" sz="3200" b="1" dirty="0" smtClean="0"/>
              <a:t>30ft buffer each side=524,000 acres</a:t>
            </a:r>
          </a:p>
          <a:p>
            <a:r>
              <a:rPr lang="en-US" sz="3200" b="1" dirty="0" smtClean="0"/>
              <a:t>May not be realistic to survey or hold CE</a:t>
            </a:r>
          </a:p>
          <a:p>
            <a:r>
              <a:rPr lang="en-US" sz="3200" b="1" dirty="0" smtClean="0"/>
              <a:t>Cost per acre $250/acre x 15years=$3750</a:t>
            </a:r>
          </a:p>
          <a:p>
            <a:r>
              <a:rPr lang="en-US" sz="3200" b="1" dirty="0" smtClean="0"/>
              <a:t>One time payment to buffer permanently</a:t>
            </a:r>
          </a:p>
          <a:p>
            <a:r>
              <a:rPr lang="en-US" sz="3200" b="1" dirty="0" smtClean="0"/>
              <a:t>Part of whole parcel Conservation Easements</a:t>
            </a:r>
          </a:p>
          <a:p>
            <a:r>
              <a:rPr lang="en-US" sz="3200" b="1" dirty="0" smtClean="0"/>
              <a:t>Tax Incentives to offset cost</a:t>
            </a:r>
          </a:p>
          <a:p>
            <a:endParaRPr lang="en-US" sz="3200" b="1" dirty="0"/>
          </a:p>
        </p:txBody>
      </p:sp>
      <p:sp>
        <p:nvSpPr>
          <p:cNvPr id="4" name="Rectangle 3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64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F8C7DA6-DB2F-43AF-A097-7D42B45EB03A}" type="slidenum">
              <a:rPr lang="en-US" altLang="en-US" sz="12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45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447800"/>
            <a:ext cx="3276600" cy="42672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solidFill>
                  <a:srgbClr val="FFFF00"/>
                </a:solidFill>
              </a:rPr>
              <a:t/>
            </a:r>
            <a:br>
              <a:rPr lang="en-US" altLang="en-US" sz="3600" b="1" dirty="0" smtClean="0">
                <a:solidFill>
                  <a:srgbClr val="FFFF00"/>
                </a:solidFill>
              </a:rPr>
            </a:br>
            <a:r>
              <a:rPr lang="en-US" altLang="en-US" sz="3600" b="1" dirty="0" smtClean="0">
                <a:solidFill>
                  <a:srgbClr val="FFFF00"/>
                </a:solidFill>
              </a:rPr>
              <a:t/>
            </a:r>
            <a:br>
              <a:rPr lang="en-US" altLang="en-US" sz="3600" b="1" dirty="0" smtClean="0">
                <a:solidFill>
                  <a:srgbClr val="FFFF00"/>
                </a:solidFill>
              </a:rPr>
            </a:br>
            <a:r>
              <a:rPr lang="en-US" altLang="en-US" sz="3600" b="1" dirty="0" smtClean="0">
                <a:solidFill>
                  <a:srgbClr val="FFFF00"/>
                </a:solidFill>
              </a:rPr>
              <a:t/>
            </a:r>
            <a:br>
              <a:rPr lang="en-US" altLang="en-US" sz="3600" b="1" dirty="0" smtClean="0">
                <a:solidFill>
                  <a:srgbClr val="FFFF00"/>
                </a:solidFill>
              </a:rPr>
            </a:br>
            <a:r>
              <a:rPr lang="en-US" altLang="en-US" sz="3600" b="1" dirty="0" smtClean="0">
                <a:solidFill>
                  <a:srgbClr val="FFFF00"/>
                </a:solidFill>
              </a:rPr>
              <a:t/>
            </a:r>
            <a:br>
              <a:rPr lang="en-US" altLang="en-US" sz="3600" b="1" dirty="0" smtClean="0">
                <a:solidFill>
                  <a:srgbClr val="FFFF00"/>
                </a:solidFill>
              </a:rPr>
            </a:br>
            <a:r>
              <a:rPr lang="en-US" altLang="en-US" sz="3600" b="1" dirty="0" smtClean="0">
                <a:solidFill>
                  <a:srgbClr val="CC6600"/>
                </a:solidFill>
              </a:rPr>
              <a:t>Sustainable</a:t>
            </a:r>
            <a:br>
              <a:rPr lang="en-US" altLang="en-US" sz="3600" b="1" dirty="0" smtClean="0">
                <a:solidFill>
                  <a:srgbClr val="CC6600"/>
                </a:solidFill>
              </a:rPr>
            </a:br>
            <a:r>
              <a:rPr lang="en-US" altLang="en-US" sz="3600" b="1" dirty="0" smtClean="0">
                <a:solidFill>
                  <a:srgbClr val="CC6600"/>
                </a:solidFill>
              </a:rPr>
              <a:t>Funding</a:t>
            </a:r>
            <a:endParaRPr lang="en-US" altLang="en-US" sz="2400" b="1" dirty="0" smtClean="0">
              <a:solidFill>
                <a:srgbClr val="CC6600"/>
              </a:solidFill>
            </a:endParaRPr>
          </a:p>
        </p:txBody>
      </p:sp>
      <p:sp>
        <p:nvSpPr>
          <p:cNvPr id="45060" name="Rectangle 12"/>
          <p:cNvSpPr>
            <a:spLocks noChangeArrowheads="1"/>
          </p:cNvSpPr>
          <p:nvPr/>
        </p:nvSpPr>
        <p:spPr bwMode="auto">
          <a:xfrm>
            <a:off x="2154238" y="1412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Tahoma" panose="020B0604030504040204" pitchFamily="34" charset="0"/>
            </a:endParaRPr>
          </a:p>
        </p:txBody>
      </p:sp>
      <p:sp>
        <p:nvSpPr>
          <p:cNvPr id="45061" name="Rectangle 13"/>
          <p:cNvSpPr>
            <a:spLocks noChangeArrowheads="1"/>
          </p:cNvSpPr>
          <p:nvPr/>
        </p:nvSpPr>
        <p:spPr bwMode="auto">
          <a:xfrm>
            <a:off x="2057400" y="3048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Tahoma" panose="020B0604030504040204" pitchFamily="34" charset="0"/>
            </a:endParaRPr>
          </a:p>
        </p:txBody>
      </p:sp>
      <p:pic>
        <p:nvPicPr>
          <p:cNvPr id="45062" name="Picture 15" descr="SF cover slide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81000"/>
            <a:ext cx="482917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7" descr="IWLL_logo_lr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04800"/>
            <a:ext cx="3657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4" name="TextBox 1"/>
          <p:cNvSpPr txBox="1">
            <a:spLocks noChangeArrowheads="1"/>
          </p:cNvSpPr>
          <p:nvPr/>
        </p:nvSpPr>
        <p:spPr bwMode="auto">
          <a:xfrm>
            <a:off x="471488" y="5980113"/>
            <a:ext cx="33655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The Natural Resource and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Outdoor Recreation Trust Fund</a:t>
            </a:r>
          </a:p>
        </p:txBody>
      </p:sp>
    </p:spTree>
    <p:extLst>
      <p:ext uri="{BB962C8B-B14F-4D97-AF65-F5344CB8AC3E}">
        <p14:creationId xmlns:p14="http://schemas.microsoft.com/office/powerpoint/2010/main" val="157703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195" t="15250" r="27453" b="5363"/>
          <a:stretch/>
        </p:blipFill>
        <p:spPr>
          <a:xfrm>
            <a:off x="0" y="0"/>
            <a:ext cx="9144000" cy="711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17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5"/>
          <p:cNvSpPr>
            <a:spLocks noChangeArrowheads="1"/>
          </p:cNvSpPr>
          <p:nvPr/>
        </p:nvSpPr>
        <p:spPr bwMode="auto">
          <a:xfrm>
            <a:off x="619432" y="1028700"/>
            <a:ext cx="360966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7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Consider permanent land protection</a:t>
            </a:r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619432" y="2793206"/>
            <a:ext cx="3266768" cy="35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04813" algn="l"/>
                <a:tab pos="468313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04813" algn="l"/>
                <a:tab pos="468313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04813" algn="l"/>
                <a:tab pos="4683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04813" algn="l"/>
                <a:tab pos="46831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04813" algn="l"/>
                <a:tab pos="46831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04813" algn="l"/>
                <a:tab pos="46831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04813" algn="l"/>
                <a:tab pos="46831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04813" algn="l"/>
                <a:tab pos="46831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04813" algn="l"/>
                <a:tab pos="46831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1" dirty="0">
                <a:solidFill>
                  <a:schemeClr val="accent2"/>
                </a:solidFill>
                <a:latin typeface="Arial" panose="020B0604020202020204" pitchFamily="34" charset="0"/>
                <a:ea typeface="ヒラギノ角ゴ Pro W3"/>
                <a:cs typeface="ヒラギノ角ゴ Pro W3"/>
              </a:rPr>
              <a:t>On land you or family own (or talk with others)</a:t>
            </a:r>
          </a:p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2"/>
                </a:solidFill>
                <a:latin typeface="Arial" panose="020B0604020202020204" pitchFamily="34" charset="0"/>
                <a:ea typeface="ヒラギノ角ゴ Pro W3"/>
                <a:cs typeface="ヒラギノ角ゴ Pro W3"/>
              </a:rPr>
              <a:t>INHF has free resources, including </a:t>
            </a:r>
            <a:r>
              <a:rPr lang="en-US" altLang="en-US" sz="2400" b="1" i="1" dirty="0">
                <a:solidFill>
                  <a:schemeClr val="accent2"/>
                </a:solidFill>
                <a:latin typeface="Arial" panose="020B0604020202020204" pitchFamily="34" charset="0"/>
                <a:ea typeface="ヒラギノ角ゴ Pro W3"/>
                <a:cs typeface="ヒラギノ角ゴ Pro W3"/>
              </a:rPr>
              <a:t>Landowner’s Options</a:t>
            </a:r>
            <a:r>
              <a:rPr lang="en-US" altLang="en-US" sz="2400" b="1" dirty="0">
                <a:solidFill>
                  <a:schemeClr val="accent2"/>
                </a:solidFill>
                <a:latin typeface="Arial" panose="020B0604020202020204" pitchFamily="34" charset="0"/>
                <a:ea typeface="ヒラギノ角ゴ Pro W3"/>
                <a:cs typeface="ヒラギノ角ゴ Pro W3"/>
              </a:rPr>
              <a:t> </a:t>
            </a:r>
            <a:r>
              <a:rPr lang="en-US" alt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ea typeface="ヒラギノ角ゴ Pro W3"/>
                <a:cs typeface="ヒラギノ角ゴ Pro W3"/>
              </a:rPr>
              <a:t>book</a:t>
            </a:r>
          </a:p>
          <a:p>
            <a:pPr>
              <a:spcBef>
                <a:spcPct val="50000"/>
              </a:spcBef>
            </a:pPr>
            <a:r>
              <a:rPr lang="en-US" alt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ea typeface="ヒラギノ角ゴ Pro W3"/>
                <a:cs typeface="ヒラギノ角ゴ Pro W3"/>
              </a:rPr>
              <a:t>Online Version</a:t>
            </a:r>
            <a:endParaRPr lang="en-US" altLang="en-US" sz="2400" b="1" dirty="0">
              <a:solidFill>
                <a:schemeClr val="accent2"/>
              </a:solidFill>
              <a:latin typeface="Arial" panose="020B0604020202020204" pitchFamily="34" charset="0"/>
              <a:ea typeface="ヒラギノ角ゴ Pro W3"/>
              <a:cs typeface="ヒラギノ角ゴ Pro W3"/>
            </a:endParaRPr>
          </a:p>
          <a:p>
            <a:pPr>
              <a:spcBef>
                <a:spcPct val="50000"/>
              </a:spcBef>
            </a:pPr>
            <a:r>
              <a:rPr lang="en-US" altLang="en-US" sz="1800" b="1" dirty="0">
                <a:solidFill>
                  <a:schemeClr val="accent2"/>
                </a:solidFill>
                <a:latin typeface="Arial" panose="020B0604020202020204" pitchFamily="34" charset="0"/>
                <a:ea typeface="ヒラギノ角ゴ Pro W3"/>
                <a:cs typeface="ヒラギノ角ゴ Pro W3"/>
              </a:rPr>
              <a:t>New tax credits and other support</a:t>
            </a:r>
          </a:p>
        </p:txBody>
      </p:sp>
      <p:pic>
        <p:nvPicPr>
          <p:cNvPr id="66565" name="Picture 2" descr="C:\Users\jmcgovern\AppData\Local\Microsoft\Windows\Temporary Internet Files\Content.Outlook\7V1REU4C\FIN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915" y="394096"/>
            <a:ext cx="3509963" cy="1234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4" t="5450" r="9231" b="2243"/>
          <a:stretch/>
        </p:blipFill>
        <p:spPr>
          <a:xfrm rot="5400000">
            <a:off x="4054380" y="2312818"/>
            <a:ext cx="4999701" cy="409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956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PP CONTENT SLIDE2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5" descr="PP CONTENT SLIDE2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000"/>
            <a:ext cx="9144000" cy="381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6" name="Text Box 7"/>
          <p:cNvSpPr txBox="1">
            <a:spLocks noChangeArrowheads="1"/>
          </p:cNvSpPr>
          <p:nvPr/>
        </p:nvSpPr>
        <p:spPr bwMode="auto">
          <a:xfrm>
            <a:off x="76200" y="0"/>
            <a:ext cx="70866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4800" b="1" dirty="0" smtClean="0">
                <a:solidFill>
                  <a:schemeClr val="bg1"/>
                </a:solidFill>
              </a:rPr>
              <a:t>Thank you!</a:t>
            </a:r>
          </a:p>
        </p:txBody>
      </p:sp>
      <p:pic>
        <p:nvPicPr>
          <p:cNvPr id="64517" name="Picture 8" descr="28PrairieGirls-running-jvandenheuvel"/>
          <p:cNvPicPr>
            <a:picLocks noGrp="1" noChangeAspect="1" noChangeArrowheads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339850"/>
            <a:ext cx="8229600" cy="37211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64518" name="Group 15"/>
          <p:cNvGrpSpPr>
            <a:grpSpLocks/>
          </p:cNvGrpSpPr>
          <p:nvPr/>
        </p:nvGrpSpPr>
        <p:grpSpPr bwMode="auto">
          <a:xfrm>
            <a:off x="0" y="5543550"/>
            <a:ext cx="1371600" cy="1314450"/>
            <a:chOff x="4272" y="3072"/>
            <a:chExt cx="1200" cy="1152"/>
          </a:xfrm>
        </p:grpSpPr>
        <p:sp>
          <p:nvSpPr>
            <p:cNvPr id="59399" name="Rectangle 14"/>
            <p:cNvSpPr>
              <a:spLocks noChangeArrowheads="1"/>
            </p:cNvSpPr>
            <p:nvPr/>
          </p:nvSpPr>
          <p:spPr bwMode="auto">
            <a:xfrm>
              <a:off x="4272" y="3072"/>
              <a:ext cx="1200" cy="11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Arial" charset="0"/>
                <a:ea typeface="ヒラギノ角ゴ Pro W3" charset="0"/>
                <a:cs typeface="ヒラギノ角ゴ Pro W3" charset="0"/>
              </a:endParaRPr>
            </a:p>
          </p:txBody>
        </p:sp>
        <p:pic>
          <p:nvPicPr>
            <p:cNvPr id="64520" name="Picture 13" descr="INHF 4SPO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3168"/>
              <a:ext cx="1008" cy="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2656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2053" y="1547155"/>
            <a:ext cx="8654023" cy="195758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89571" y="3106894"/>
            <a:ext cx="8764858" cy="4954625"/>
          </a:xfrm>
        </p:spPr>
        <p:txBody>
          <a:bodyPr/>
          <a:lstStyle/>
          <a:p>
            <a:r>
              <a:rPr lang="en-US" dirty="0"/>
              <a:t>“</a:t>
            </a:r>
            <a:r>
              <a:rPr lang="en-US" sz="3600" dirty="0"/>
              <a:t>The one thing that unites all human beings, regardless of age, gender, religion, economic status, or ethnic background, is that, deep down inside, we all believe that we are above-average drivers.” </a:t>
            </a:r>
            <a:br>
              <a:rPr lang="en-US" sz="3600" dirty="0"/>
            </a:br>
            <a:r>
              <a:rPr lang="en-US" sz="3600" dirty="0"/>
              <a:t>― </a:t>
            </a:r>
            <a:r>
              <a:rPr lang="en-US" sz="3600" b="1" dirty="0"/>
              <a:t>Dave Barry, </a:t>
            </a:r>
            <a:r>
              <a:rPr lang="en-US" sz="3600" b="1" dirty="0">
                <a:hlinkClick r:id="rId2"/>
              </a:rPr>
              <a:t>Dave Barry Turns Fifty</a:t>
            </a:r>
            <a:endParaRPr lang="en-US" sz="3600" dirty="0"/>
          </a:p>
        </p:txBody>
      </p:sp>
      <p:pic>
        <p:nvPicPr>
          <p:cNvPr id="2052" name="Picture 4" descr="Image result for dave berry quote on average driv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456" y="316339"/>
            <a:ext cx="4698201" cy="246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33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Ag&amp;Environ\photos\NRCSIA99125_deepgullyeros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" y="0"/>
            <a:ext cx="96018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" y="0"/>
            <a:ext cx="1824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Who’s Fault?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030601" y="0"/>
            <a:ext cx="2113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Responsibility?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6793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NRCSIA99053_buffer_neede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9708" r="11530"/>
          <a:stretch/>
        </p:blipFill>
        <p:spPr bwMode="auto">
          <a:xfrm>
            <a:off x="0" y="0"/>
            <a:ext cx="9144000" cy="7828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91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Ag&amp;Environ\photos\NRCSIA99124_fielderos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6425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-304800" y="193675"/>
            <a:ext cx="9753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endParaRPr lang="en-US" altLang="en-US" sz="3200" dirty="0"/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-381000" y="269875"/>
            <a:ext cx="9906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endParaRPr lang="en-US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44178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J:\A\COMM\graphics\Slideshow Scans\filterstrips-AR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" r="3876"/>
          <a:stretch>
            <a:fillRect/>
          </a:stretch>
        </p:blipFill>
        <p:spPr bwMode="auto">
          <a:xfrm>
            <a:off x="-1184116" y="0"/>
            <a:ext cx="11140916" cy="800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62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2|0.4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2|0.4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2|0.4|0.2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2129</TotalTime>
  <Words>439</Words>
  <Application>Microsoft Office PowerPoint</Application>
  <PresentationFormat>On-screen Show (4:3)</PresentationFormat>
  <Paragraphs>95</Paragraphs>
  <Slides>48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0" baseType="lpstr">
      <vt:lpstr>MS PGothic</vt:lpstr>
      <vt:lpstr>Arial</vt:lpstr>
      <vt:lpstr>Bookman Old Style</vt:lpstr>
      <vt:lpstr>Calibri</vt:lpstr>
      <vt:lpstr>Calibri Light</vt:lpstr>
      <vt:lpstr>Optima LT Std DemiBold</vt:lpstr>
      <vt:lpstr>Optima LT Std ExtraBlack</vt:lpstr>
      <vt:lpstr>Tahoma</vt:lpstr>
      <vt:lpstr>Times New Roman</vt:lpstr>
      <vt:lpstr>ヒラギノ角ゴ Pro W3</vt:lpstr>
      <vt:lpstr>Office Theme</vt:lpstr>
      <vt:lpstr>Acrobat Document</vt:lpstr>
      <vt:lpstr>Vision for Private Land Protection  2018 SOIL CONFERENCE   Joe McGovern President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Swan Lake: September 2018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Statewide Land Use Plan?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Components of  Private Land Protection</vt:lpstr>
      <vt:lpstr>Conservation Easements</vt:lpstr>
      <vt:lpstr>NRCS-Iowa </vt:lpstr>
      <vt:lpstr>NRCS-WRP/WRE/CREP CE’s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Potential Conservation Easements?</vt:lpstr>
      <vt:lpstr>    Sustainable Funding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McGovern</dc:creator>
  <cp:lastModifiedBy>Joe McGovern</cp:lastModifiedBy>
  <cp:revision>60</cp:revision>
  <dcterms:created xsi:type="dcterms:W3CDTF">2018-09-17T18:02:40Z</dcterms:created>
  <dcterms:modified xsi:type="dcterms:W3CDTF">2018-09-19T11:42:31Z</dcterms:modified>
</cp:coreProperties>
</file>