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0" r:id="rId2"/>
  </p:sldMasterIdLst>
  <p:notesMasterIdLst>
    <p:notesMasterId r:id="rId32"/>
  </p:notesMasterIdLst>
  <p:handoutMasterIdLst>
    <p:handoutMasterId r:id="rId33"/>
  </p:handoutMasterIdLst>
  <p:sldIdLst>
    <p:sldId id="350" r:id="rId3"/>
    <p:sldId id="269" r:id="rId4"/>
    <p:sldId id="258" r:id="rId5"/>
    <p:sldId id="377" r:id="rId6"/>
    <p:sldId id="402" r:id="rId7"/>
    <p:sldId id="286" r:id="rId8"/>
    <p:sldId id="378" r:id="rId9"/>
    <p:sldId id="369" r:id="rId10"/>
    <p:sldId id="359" r:id="rId11"/>
    <p:sldId id="389" r:id="rId12"/>
    <p:sldId id="401" r:id="rId13"/>
    <p:sldId id="395" r:id="rId14"/>
    <p:sldId id="398" r:id="rId15"/>
    <p:sldId id="364" r:id="rId16"/>
    <p:sldId id="371" r:id="rId17"/>
    <p:sldId id="381" r:id="rId18"/>
    <p:sldId id="351" r:id="rId19"/>
    <p:sldId id="325" r:id="rId20"/>
    <p:sldId id="330" r:id="rId21"/>
    <p:sldId id="396" r:id="rId22"/>
    <p:sldId id="391" r:id="rId23"/>
    <p:sldId id="393" r:id="rId24"/>
    <p:sldId id="384" r:id="rId25"/>
    <p:sldId id="390" r:id="rId26"/>
    <p:sldId id="366" r:id="rId27"/>
    <p:sldId id="379" r:id="rId28"/>
    <p:sldId id="380" r:id="rId29"/>
    <p:sldId id="360" r:id="rId30"/>
    <p:sldId id="268" r:id="rId31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28" autoAdjust="0"/>
    <p:restoredTop sz="66578" autoAdjust="0"/>
  </p:normalViewPr>
  <p:slideViewPr>
    <p:cSldViewPr snapToGrid="0">
      <p:cViewPr varScale="1">
        <p:scale>
          <a:sx n="85" d="100"/>
          <a:sy n="85" d="100"/>
        </p:scale>
        <p:origin x="22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41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Advisory Events due to Microcystin Violation</a:t>
            </a:r>
            <a:r>
              <a:rPr lang="en-US" baseline="0"/>
              <a:t> </a:t>
            </a:r>
            <a:r>
              <a:rPr lang="en-US"/>
              <a:t>2006 - 2017</a:t>
            </a:r>
          </a:p>
        </c:rich>
      </c:tx>
      <c:layout>
        <c:manualLayout>
          <c:xMode val="edge"/>
          <c:yMode val="edge"/>
          <c:x val="0.1499418052561028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9330161854768151E-2"/>
          <c:y val="0.10151896485620457"/>
          <c:w val="0.90247539370078744"/>
          <c:h val="0.73643249799384303"/>
        </c:manualLayout>
      </c:layout>
      <c:lineChart>
        <c:grouping val="standard"/>
        <c:varyColors val="0"/>
        <c:ser>
          <c:idx val="0"/>
          <c:order val="0"/>
          <c:tx>
            <c:strRef>
              <c:f>Sheet2!$A$2</c:f>
              <c:strCache>
                <c:ptCount val="1"/>
                <c:pt idx="0">
                  <c:v>Total</c:v>
                </c:pt>
              </c:strCache>
            </c:strRef>
          </c:tx>
          <c:spPr>
            <a:ln w="317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5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5"/>
                </a:solidFill>
              </a:ln>
              <a:effectLst/>
            </c:spPr>
            <c:trendlineType val="linear"/>
            <c:dispRSqr val="0"/>
            <c:dispEq val="0"/>
          </c:trendline>
          <c:cat>
            <c:numRef>
              <c:f>Sheet2!$B$1:$L$1</c:f>
              <c:numCache>
                <c:formatCode>General</c:formatCode>
                <c:ptCount val="11"/>
                <c:pt idx="0">
                  <c:v>2006</c:v>
                </c:pt>
                <c:pt idx="1">
                  <c:v>2007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Sheet2!$B$2:$L$2</c:f>
              <c:numCache>
                <c:formatCode>General</c:formatCode>
                <c:ptCount val="11"/>
                <c:pt idx="0">
                  <c:v>23</c:v>
                </c:pt>
                <c:pt idx="1">
                  <c:v>3</c:v>
                </c:pt>
                <c:pt idx="2">
                  <c:v>1</c:v>
                </c:pt>
                <c:pt idx="3">
                  <c:v>9</c:v>
                </c:pt>
                <c:pt idx="4">
                  <c:v>12</c:v>
                </c:pt>
                <c:pt idx="5">
                  <c:v>20</c:v>
                </c:pt>
                <c:pt idx="6">
                  <c:v>24</c:v>
                </c:pt>
                <c:pt idx="7">
                  <c:v>22</c:v>
                </c:pt>
                <c:pt idx="8">
                  <c:v>34</c:v>
                </c:pt>
                <c:pt idx="9">
                  <c:v>37</c:v>
                </c:pt>
                <c:pt idx="10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694-4D15-A662-25BB517C559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50215240"/>
        <c:axId val="250212616"/>
      </c:lineChart>
      <c:catAx>
        <c:axId val="2502152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  <a:p>
                <a:pPr>
                  <a:defRPr/>
                </a:pPr>
                <a:r>
                  <a:rPr lang="en-US"/>
                  <a:t>*2008 omitted due flooding*</a:t>
                </a:r>
              </a:p>
            </c:rich>
          </c:tx>
          <c:layout>
            <c:manualLayout>
              <c:xMode val="edge"/>
              <c:yMode val="edge"/>
              <c:x val="0.42272580841820195"/>
              <c:y val="0.9111274723106780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0212616"/>
        <c:crosses val="autoZero"/>
        <c:auto val="1"/>
        <c:lblAlgn val="ctr"/>
        <c:lblOffset val="100"/>
        <c:noMultiLvlLbl val="0"/>
      </c:catAx>
      <c:valAx>
        <c:axId val="250212616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 of Microcystin-related warnings</a:t>
                </a:r>
              </a:p>
            </c:rich>
          </c:tx>
          <c:layout>
            <c:manualLayout>
              <c:xMode val="edge"/>
              <c:yMode val="edge"/>
              <c:x val="3.6655564753672277E-4"/>
              <c:y val="0.2957241314596961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250215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80EBFD-7A1B-41D9-B8FC-53EABBA492D2}" type="datetimeFigureOut">
              <a:rPr lang="en-US" smtClean="0"/>
              <a:t>9/17/18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35460C-3174-4738-B62C-20AE0B33A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6918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B9F38B9-1025-41F8-AABC-0AD8F5A2075F}" type="datetimeFigureOut">
              <a:rPr lang="en-US" smtClean="0"/>
              <a:t>9/17/18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3B19C7C-8261-4665-B6C5-1EFA66B5A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016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19C7C-8261-4665-B6C5-1EFA66B5A2B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5485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19C7C-8261-4665-B6C5-1EFA66B5A2B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1983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19C7C-8261-4665-B6C5-1EFA66B5A2B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386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19C7C-8261-4665-B6C5-1EFA66B5A2B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127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surface water provider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/>
              <a:t>one of most heavily-agricultural watersheds in the nation with thousands of drainage districts in our watershed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Minnesota’s 2015 buffer law - required installation of vegetative buffers; Vermont’s 2015 Clean Water Act, Act 64: “Required Agricultural Practices”, vegetative buffer provision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Water quality management plans gain protection from additional requirements/regulations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Suspend expansion and/or construction of new confined animal feeding operations until appropriate oversight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0030" indent="-29616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84662" indent="-23693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58525" indent="-23693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32389" indent="-23693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06255" indent="-2369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0118" indent="-2369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3983" indent="-2369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27848" indent="-2369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DA33BA-63A7-4AE8-902D-29209AF762B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Stowe, DMWW</a:t>
            </a:r>
          </a:p>
        </p:txBody>
      </p:sp>
    </p:spTree>
    <p:extLst>
      <p:ext uri="{BB962C8B-B14F-4D97-AF65-F5344CB8AC3E}">
        <p14:creationId xmlns:p14="http://schemas.microsoft.com/office/powerpoint/2010/main" val="240039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19C7C-8261-4665-B6C5-1EFA66B5A2B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9449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19C7C-8261-4665-B6C5-1EFA66B5A2B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3525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19C7C-8261-4665-B6C5-1EFA66B5A2B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807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19C7C-8261-4665-B6C5-1EFA66B5A2B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699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University of Iowa study:  “Gulf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hypoxic goals will be very hard to reach if nitrate retention cannot be improved in Iowa.”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>
                <a:solidFill>
                  <a:sysClr val="windowText" lastClr="000000"/>
                </a:solidFill>
              </a:rPr>
              <a:t>“An</a:t>
            </a:r>
            <a:r>
              <a:rPr lang="en-US" sz="1200" dirty="0">
                <a:solidFill>
                  <a:sysClr val="windowText" lastClr="000000"/>
                </a:solidFill>
              </a:rPr>
              <a:t> opportunity exists . . .”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19C7C-8261-4665-B6C5-1EFA66B5A2B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0015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19C7C-8261-4665-B6C5-1EFA66B5A2B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015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19C7C-8261-4665-B6C5-1EFA66B5A2B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2184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defTabSz="457200">
              <a:lnSpc>
                <a:spcPct val="105000"/>
              </a:lnSpc>
              <a:spcBef>
                <a:spcPts val="0"/>
              </a:spcBef>
              <a:buClrTx/>
              <a:buSzTx/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 lease payments</a:t>
            </a:r>
            <a:endParaRPr lang="en-US" sz="1600" dirty="0">
              <a:solidFill>
                <a:prstClr val="black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defTabSz="457200">
              <a:lnSpc>
                <a:spcPct val="105000"/>
              </a:lnSpc>
              <a:spcBef>
                <a:spcPts val="0"/>
              </a:spcBef>
              <a:buClrTx/>
              <a:buSzTx/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$20-25M in land lease payments every year.</a:t>
            </a:r>
            <a:endParaRPr lang="en-US" sz="1600" dirty="0">
              <a:solidFill>
                <a:prstClr val="black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defTabSz="457200">
              <a:lnSpc>
                <a:spcPct val="105000"/>
              </a:lnSpc>
              <a:spcBef>
                <a:spcPts val="0"/>
              </a:spcBef>
              <a:buClrTx/>
              <a:buSzTx/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some cases, over what has been a hard period for farmers, it is these payments that have allowed them to stay on the land. </a:t>
            </a:r>
            <a:endParaRPr lang="en-US" sz="1600" dirty="0">
              <a:solidFill>
                <a:prstClr val="black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defTabSz="457200">
              <a:lnSpc>
                <a:spcPct val="105000"/>
              </a:lnSpc>
              <a:spcBef>
                <a:spcPts val="0"/>
              </a:spcBef>
              <a:buClrTx/>
              <a:buSzTx/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Local tax revenues from wind projects</a:t>
            </a:r>
          </a:p>
          <a:p>
            <a:pPr marL="742950" lvl="1" indent="-285750" defTabSz="457200">
              <a:lnSpc>
                <a:spcPct val="105000"/>
              </a:lnSpc>
              <a:spcBef>
                <a:spcPts val="0"/>
              </a:spcBef>
              <a:buClrTx/>
              <a:buSzTx/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Taxes support schools, hospitals, roads and other infrastructure and in some counties, revenue from wind has become the largest source of revenue.</a:t>
            </a:r>
          </a:p>
          <a:p>
            <a:pPr marL="342900" lvl="0" indent="-342900" defTabSz="457200">
              <a:lnSpc>
                <a:spcPct val="105000"/>
              </a:lnSpc>
              <a:spcBef>
                <a:spcPts val="0"/>
              </a:spcBef>
              <a:buClrTx/>
              <a:buSzTx/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Protect Iowans from the health, enviro impacts of coal</a:t>
            </a:r>
            <a:br>
              <a:rPr lang="en-US" sz="1800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800" dirty="0">
              <a:latin typeface="Arial Narrow" panose="020B0606020202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19C7C-8261-4665-B6C5-1EFA66B5A2B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9619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19C7C-8261-4665-B6C5-1EFA66B5A2B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6185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Farmers are not villains and urban dwellers are not out to get them. Someday, the “urban-rural divide” myth is eradicated.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Change in funding mechanisms – think creatively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Arial Narrow" panose="020B0606020202030204" pitchFamily="34" charset="0"/>
              </a:rPr>
              <a:t>“Just a large scale planning project” -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how law and policy are constructed,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e.g. Des Moines MPO water trails plan: invest $108 million, 150 miles of stream – manage runoff and flows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Arial Narrow" panose="020B0606020202030204" pitchFamily="34" charset="0"/>
              </a:rPr>
              <a:t>Change in actors – invite/seek out diversity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19C7C-8261-4665-B6C5-1EFA66B5A2B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9411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Example: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Women for Water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Originated in 2017 during contentious water quality debates at Statehouse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Diversity of thought and demographics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</a:rPr>
              <a:t>Recruit, hire, elect women to lead boards, commissions, municipalities, agencies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19C7C-8261-4665-B6C5-1EFA66B5A2B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4479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Lax environmental laws even when compared to other ag states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Starving the regulators who oversee and enforce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Environmental Protection Commission fails to support appropriate regulation and enforcement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Failure for legislature to allow appropriate, meaningful local controls – home rule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Lack of price and market supports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19C7C-8261-4665-B6C5-1EFA66B5A2B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100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Resistance from IDNR leadership to meaningfully enforce Clean Water Act – Numeric Nutrient Criteria for lakes *</a:t>
            </a:r>
            <a:r>
              <a:rPr lang="en-US" i="1" dirty="0">
                <a:latin typeface="Arial Narrow" panose="020B0606020202030204" pitchFamily="34" charset="0"/>
              </a:rPr>
              <a:t>See 2013 IEC, ELPC Petition.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Environmental Protection Commission fails to support Numeric Nutrient Criteria *</a:t>
            </a:r>
            <a:r>
              <a:rPr lang="en-US" i="1" dirty="0">
                <a:solidFill>
                  <a:prstClr val="black"/>
                </a:solidFill>
                <a:latin typeface="Arial Narrow" panose="020B0606020202030204" pitchFamily="34" charset="0"/>
              </a:rPr>
              <a:t>See 2013 IEC, ELPC Petition.</a:t>
            </a:r>
            <a:endParaRPr lang="en-US" u="sng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Failure to balance equity/diversity of rights with commodity production which results in over-</a:t>
            </a:r>
            <a:r>
              <a:rPr lang="en-US" dirty="0" err="1">
                <a:latin typeface="Arial Narrow" panose="020B0606020202030204" pitchFamily="34" charset="0"/>
              </a:rPr>
              <a:t>nutrification</a:t>
            </a:r>
            <a:r>
              <a:rPr lang="en-US" dirty="0">
                <a:latin typeface="Arial Narrow" panose="020B0606020202030204" pitchFamily="34" charset="0"/>
              </a:rPr>
              <a:t> of waters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State policy is voluntary/optional for 23 million acres of crop production – fails to address the elephant in the room – lion’s share of nutrient pollution comes from farm ground (92% of nitrogen)</a:t>
            </a:r>
          </a:p>
          <a:p>
            <a:endParaRPr lang="en-US" dirty="0">
              <a:latin typeface="Arial Narrow" panose="020B0606020202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19C7C-8261-4665-B6C5-1EFA66B5A2B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7643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</a:rPr>
              <a:t>S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upport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state and federal policy that supports happy animals AND happy people – e.g. grazing incentives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Farm Bill – move from production-based to regenerative-based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Overhaul Concentrated Animal Feeding Operation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regs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and aggressively enforce compliance – halt new and expanded construction until IDNR is adequately funded to oversee and enforce permits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Fund and promote private well testing for bacteria and other harmful pollutants to protect health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Partner with urban/suburban recreation and habitat groups, agencies, campaigns, municipalities to clean up the bacteria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19C7C-8261-4665-B6C5-1EFA66B5A2B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4568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Fulfill legal responsibility to Iowans by establishing and enforcing Numeric Nutrient Criteria in lakes.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Ramp up fed/state funding for aggressive, targeted source water protection efforts with plans that allow for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mandatory compliance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for key water polluters.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Arial Narrow" panose="020B0606020202030204" pitchFamily="34" charset="0"/>
              </a:rPr>
              <a:t>Implement Basic Standards of Care on agricultural ground.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Ensure equity, diversity representation is balanced with agricultural commodity interests.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19C7C-8261-4665-B6C5-1EFA66B5A2B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7263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Stowe, DMWW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79B06C-4598-4306-B0C4-6C8AA5BC63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1493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19C7C-8261-4665-B6C5-1EFA66B5A2B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146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19C7C-8261-4665-B6C5-1EFA66B5A2B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70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19C7C-8261-4665-B6C5-1EFA66B5A2B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076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19C7C-8261-4665-B6C5-1EFA66B5A2B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73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 Narrow" panose="020B0606020202030204" pitchFamily="34" charset="0"/>
              </a:rPr>
              <a:t>Nitrogen and phosphorus cause plants to bloom and grow. Algae, too.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 Narrow" panose="020B0606020202030204" pitchFamily="34" charset="0"/>
              </a:rPr>
              <a:t>Over-</a:t>
            </a:r>
            <a:r>
              <a:rPr lang="en-US" sz="1200" dirty="0" err="1">
                <a:latin typeface="Arial Narrow" panose="020B0606020202030204" pitchFamily="34" charset="0"/>
              </a:rPr>
              <a:t>nutrification</a:t>
            </a:r>
            <a:r>
              <a:rPr lang="en-US" sz="1200" dirty="0">
                <a:latin typeface="Arial Narrow" panose="020B0606020202030204" pitchFamily="34" charset="0"/>
              </a:rPr>
              <a:t> of Iowa waterways threatens RECREATION and DRINKING WATER SUPPLIES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 Narrow" panose="020B0606020202030204" pitchFamily="34" charset="0"/>
              </a:rPr>
              <a:t>Toxic blue green algae that develop can produce toxins – harmful, even lethal, to animals and people.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 Narrow" panose="020B0606020202030204" pitchFamily="34" charset="0"/>
              </a:rPr>
              <a:t>These toxins have been found in Iowa lakes and in finished drinking water supplies at least once.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19C7C-8261-4665-B6C5-1EFA66B5A2B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184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19C7C-8261-4665-B6C5-1EFA66B5A2B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77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19C7C-8261-4665-B6C5-1EFA66B5A2B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6893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Arial Narrow" panose="020B0606020202030204" pitchFamily="34" charset="0"/>
              </a:rPr>
              <a:t>Iowa must establish numeric, not simply narrative, goals for each lake in Iowa. LAW – you must</a:t>
            </a:r>
            <a:r>
              <a:rPr lang="en-US" sz="1200" baseline="0" dirty="0">
                <a:latin typeface="Arial Narrow" panose="020B0606020202030204" pitchFamily="34" charset="0"/>
              </a:rPr>
              <a:t> set water quality for all water bodies. </a:t>
            </a:r>
            <a:r>
              <a:rPr lang="en-US" sz="1200" dirty="0">
                <a:latin typeface="Arial Narrow" panose="020B0606020202030204" pitchFamily="34" charset="0"/>
              </a:rPr>
              <a:t> Set a use for each water body.</a:t>
            </a:r>
            <a:r>
              <a:rPr lang="en-US" sz="1200" baseline="0" dirty="0">
                <a:latin typeface="Arial Narrow" panose="020B0606020202030204" pitchFamily="34" charset="0"/>
              </a:rPr>
              <a:t> Set a criteria to protect for that “designation” or use—can use either narrative or numeric.  Right now we use a narrative criteria for algae. “Gross stuff” – NOT PROTECTIVE!  So - - - it’s allowable, but it is not protective. There are not numeric criteria for nitrogen or phosphorus that cause algae blooms. </a:t>
            </a:r>
            <a:r>
              <a:rPr lang="en-US" sz="1200" dirty="0">
                <a:latin typeface="Arial Narrow" panose="020B0606020202030204" pitchFamily="34" charset="0"/>
              </a:rPr>
              <a:t>What if our speed limits were subjective rather than numeric?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19C7C-8261-4665-B6C5-1EFA66B5A2B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41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jpe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2"/>
            <a:ext cx="9144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2099733"/>
            <a:ext cx="6619244" cy="2677648"/>
          </a:xfrm>
        </p:spPr>
        <p:txBody>
          <a:bodyPr anchor="b"/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4777380"/>
            <a:ext cx="6619244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443218" y="1830324"/>
            <a:ext cx="990599" cy="2285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AAD071BC-76E0-49D3-B16E-9D166FE2FC89}" type="datetimeFigureOut">
              <a:rPr lang="en-US" smtClean="0"/>
              <a:t>9/17/18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237220" y="3264921"/>
            <a:ext cx="3859795" cy="2286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3257" y="292609"/>
            <a:ext cx="628649" cy="767687"/>
          </a:xfrm>
        </p:spPr>
        <p:txBody>
          <a:bodyPr/>
          <a:lstStyle>
            <a:lvl1pPr>
              <a:defRPr sz="2100" b="0" i="0">
                <a:latin typeface="+mj-lt"/>
              </a:defRPr>
            </a:lvl1pPr>
          </a:lstStyle>
          <a:p>
            <a:fld id="{3F8041D3-C4E9-492A-9B38-E651A0B07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6934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2"/>
            <a:ext cx="9144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4966674"/>
            <a:ext cx="6619243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685800"/>
            <a:ext cx="661924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7" y="5536665"/>
            <a:ext cx="6619242" cy="493712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accent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071BC-76E0-49D3-B16E-9D166FE2FC89}" type="datetimeFigureOut">
              <a:rPr lang="en-US" smtClean="0"/>
              <a:t>9/17/18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041D3-C4E9-492A-9B38-E651A0B07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197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2"/>
            <a:ext cx="9144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063416"/>
            <a:ext cx="6619244" cy="137975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543300"/>
            <a:ext cx="6619244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071BC-76E0-49D3-B16E-9D166FE2FC89}" type="datetimeFigureOut">
              <a:rPr lang="en-US" smtClean="0"/>
              <a:t>9/17/18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041D3-C4E9-492A-9B38-E651A0B07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206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2"/>
            <a:ext cx="9144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7289579" y="2631816"/>
            <a:ext cx="601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72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3721" y="591094"/>
            <a:ext cx="601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72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6408" y="980518"/>
            <a:ext cx="6340430" cy="2698249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459459" y="3678766"/>
            <a:ext cx="579432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05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4350657"/>
            <a:ext cx="6619244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071BC-76E0-49D3-B16E-9D166FE2FC89}" type="datetimeFigureOut">
              <a:rPr lang="en-US" smtClean="0"/>
              <a:t>9/17/18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041D3-C4E9-492A-9B38-E651A0B07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895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2"/>
            <a:ext cx="9144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2370667"/>
            <a:ext cx="6619245" cy="1822514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5033068"/>
            <a:ext cx="6619244" cy="8604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071BC-76E0-49D3-B16E-9D166FE2FC89}" type="datetimeFigureOut">
              <a:rPr lang="en-US" smtClean="0"/>
              <a:t>9/17/18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041D3-C4E9-492A-9B38-E651A0B07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157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2617299"/>
            <a:ext cx="2346876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216" y="3193561"/>
            <a:ext cx="2346876" cy="283349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4541" y="2603502"/>
            <a:ext cx="235903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4541" y="3193562"/>
            <a:ext cx="2359035" cy="283349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15025" y="2617300"/>
            <a:ext cx="2370772" cy="576261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15026" y="3193562"/>
            <a:ext cx="237353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3302978" y="2569634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829301" y="2569634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071BC-76E0-49D3-B16E-9D166FE2FC89}" type="datetimeFigureOut">
              <a:rPr lang="en-US" smtClean="0"/>
              <a:t>9/17/18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041D3-C4E9-492A-9B38-E651A0B07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8287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5" y="4532845"/>
            <a:ext cx="228782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00914" y="2603500"/>
            <a:ext cx="201843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215" y="5109108"/>
            <a:ext cx="2287828" cy="91794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9403" y="4532846"/>
            <a:ext cx="2285075" cy="651156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61348" y="2603500"/>
            <a:ext cx="201843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6649" y="5184002"/>
            <a:ext cx="2287829" cy="84305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7575" y="4532847"/>
            <a:ext cx="2287829" cy="65115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22273" y="2603500"/>
            <a:ext cx="201843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87576" y="5184001"/>
            <a:ext cx="2287828" cy="84305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291115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51429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071BC-76E0-49D3-B16E-9D166FE2FC89}" type="datetimeFigureOut">
              <a:rPr lang="en-US" smtClean="0"/>
              <a:t>9/17/18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041D3-C4E9-492A-9B38-E651A0B07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31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5" y="973668"/>
            <a:ext cx="6619245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071BC-76E0-49D3-B16E-9D166FE2FC89}" type="datetimeFigureOut">
              <a:rPr lang="en-US" smtClean="0"/>
              <a:t>9/17/18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041D3-C4E9-492A-9B38-E651A0B07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721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2"/>
            <a:ext cx="9144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2567" y="1278468"/>
            <a:ext cx="1060450" cy="4748589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215" y="1278468"/>
            <a:ext cx="4685660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071BC-76E0-49D3-B16E-9D166FE2FC89}" type="datetimeFigureOut">
              <a:rPr lang="en-US" smtClean="0"/>
              <a:t>9/17/18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041D3-C4E9-492A-9B38-E651A0B07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1071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Users\lsarcone.DMWW\Desktop\water bubbles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21021" r="33378" b="1828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:\Users\lsarcone.DMWW\Desktop\color logo.jpg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257800"/>
            <a:ext cx="3956050" cy="139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693987"/>
            <a:ext cx="8915400" cy="1470025"/>
          </a:xfrm>
        </p:spPr>
        <p:txBody>
          <a:bodyPr>
            <a:noAutofit/>
          </a:bodyPr>
          <a:lstStyle>
            <a:lvl1pPr algn="l">
              <a:defRPr sz="5500" b="1"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4114800"/>
            <a:ext cx="6400800" cy="1752600"/>
          </a:xfrm>
        </p:spPr>
        <p:txBody>
          <a:bodyPr>
            <a:normAutofit/>
          </a:bodyPr>
          <a:lstStyle>
            <a:lvl1pPr marL="0" indent="0" algn="l">
              <a:buNone/>
              <a:defRPr sz="3500">
                <a:solidFill>
                  <a:schemeClr val="tx1"/>
                </a:solidFill>
                <a:latin typeface="Arial Narrow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090978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Users\lsarcone.DMWW\Desktop\water bubbles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t="23039" r="4738" b="57787"/>
          <a:stretch/>
        </p:blipFill>
        <p:spPr bwMode="auto">
          <a:xfrm>
            <a:off x="0" y="5346700"/>
            <a:ext cx="91440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500" b="1"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>
              <a:defRPr>
                <a:solidFill>
                  <a:schemeClr val="tx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9158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071BC-76E0-49D3-B16E-9D166FE2FC89}" type="datetimeFigureOut">
              <a:rPr lang="en-US" smtClean="0"/>
              <a:t>9/17/18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041D3-C4E9-492A-9B38-E651A0B07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5270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Users\lsarcone.DMWW\Desktop\water bubbles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t="23040" r="4738" b="39256"/>
          <a:stretch/>
        </p:blipFill>
        <p:spPr bwMode="auto">
          <a:xfrm>
            <a:off x="0" y="3886200"/>
            <a:ext cx="9144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lsarcone.DMWW\Desktop\contact info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95600"/>
            <a:ext cx="7543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:\Users\lsarcone.DMWW\Desktop\color logo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371600"/>
            <a:ext cx="3956050" cy="139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0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5239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2"/>
            <a:ext cx="9144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8" y="2677645"/>
            <a:ext cx="3263267" cy="2283824"/>
          </a:xfrm>
        </p:spPr>
        <p:txBody>
          <a:bodyPr anchor="ctr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1669" y="2677645"/>
            <a:ext cx="2816534" cy="2283823"/>
          </a:xfrm>
        </p:spPr>
        <p:txBody>
          <a:bodyPr anchor="ctr"/>
          <a:lstStyle>
            <a:lvl1pPr marL="0" indent="0" algn="l">
              <a:buNone/>
              <a:defRPr sz="1500" cap="all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071BC-76E0-49D3-B16E-9D166FE2FC89}" type="datetimeFigureOut">
              <a:rPr lang="en-US" smtClean="0"/>
              <a:t>9/17/18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041D3-C4E9-492A-9B38-E651A0B07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762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215" y="2603501"/>
            <a:ext cx="3618869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6535" y="2603500"/>
            <a:ext cx="361886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071BC-76E0-49D3-B16E-9D166FE2FC89}" type="datetimeFigureOut">
              <a:rPr lang="en-US" smtClean="0"/>
              <a:t>9/17/18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041D3-C4E9-492A-9B38-E651A0B07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096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2603500"/>
            <a:ext cx="361886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215" y="3179763"/>
            <a:ext cx="3618869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6535" y="2603500"/>
            <a:ext cx="361886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6533" y="3179763"/>
            <a:ext cx="3618869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071BC-76E0-49D3-B16E-9D166FE2FC89}" type="datetimeFigureOut">
              <a:rPr lang="en-US" smtClean="0"/>
              <a:t>9/17/18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041D3-C4E9-492A-9B38-E651A0B07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753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071BC-76E0-49D3-B16E-9D166FE2FC89}" type="datetimeFigureOut">
              <a:rPr lang="en-US" smtClean="0"/>
              <a:t>9/17/18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041D3-C4E9-492A-9B38-E651A0B07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964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071BC-76E0-49D3-B16E-9D166FE2FC89}" type="datetimeFigureOut">
              <a:rPr lang="en-US" smtClean="0"/>
              <a:t>9/17/18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041D3-C4E9-492A-9B38-E651A0B07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205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2"/>
            <a:ext cx="9144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295400"/>
            <a:ext cx="2094869" cy="160020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5860" y="1447800"/>
            <a:ext cx="3892549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6" y="2895601"/>
            <a:ext cx="2094869" cy="3129279"/>
          </a:xfrm>
        </p:spPr>
        <p:txBody>
          <a:bodyPr/>
          <a:lstStyle>
            <a:lvl1pPr marL="0" indent="0">
              <a:buNone/>
              <a:defRPr sz="1050">
                <a:solidFill>
                  <a:schemeClr val="accent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071BC-76E0-49D3-B16E-9D166FE2FC89}" type="datetimeFigureOut">
              <a:rPr lang="en-US" smtClean="0"/>
              <a:t>9/17/18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041D3-C4E9-492A-9B38-E651A0B07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879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2"/>
            <a:ext cx="9144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0" y="1693332"/>
            <a:ext cx="2895195" cy="1735668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10903" y="1143000"/>
            <a:ext cx="242039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6" y="3657600"/>
            <a:ext cx="2894409" cy="1371600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chemeClr val="accent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071BC-76E0-49D3-B16E-9D166FE2FC89}" type="datetimeFigureOut">
              <a:rPr lang="en-US" smtClean="0"/>
              <a:t>9/17/18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041D3-C4E9-492A-9B38-E651A0B07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943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2"/>
            <a:ext cx="9144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215" y="973668"/>
            <a:ext cx="6571060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2603500"/>
            <a:ext cx="6571059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88204" y="6394062"/>
            <a:ext cx="74294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50" b="1" i="0">
                <a:solidFill>
                  <a:schemeClr val="accent1"/>
                </a:solidFill>
              </a:defRPr>
            </a:lvl1pPr>
          </a:lstStyle>
          <a:p>
            <a:fld id="{AAD071BC-76E0-49D3-B16E-9D166FE2FC89}" type="datetimeFigureOut">
              <a:rPr lang="en-US" smtClean="0"/>
              <a:t>9/17/18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6269" y="6391839"/>
            <a:ext cx="2894846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75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4406" y="295730"/>
            <a:ext cx="62864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1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3F8041D3-C4E9-492A-9B38-E651A0B07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780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342900" rtl="0" eaLnBrk="1" latinLnBrk="0" hangingPunct="1">
        <a:spcBef>
          <a:spcPct val="0"/>
        </a:spcBef>
        <a:buNone/>
        <a:defRPr sz="27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3587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5" r:id="rId4"/>
  </p:sldLayoutIdLst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rgbClr val="0F499E"/>
          </a:solidFill>
          <a:latin typeface="Arial Narrow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0F499E"/>
          </a:solidFill>
          <a:latin typeface="Arial Narrow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F499E"/>
          </a:solidFill>
          <a:latin typeface="Arial Narrow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0F499E"/>
          </a:solidFill>
          <a:latin typeface="Arial Narrow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F499E"/>
          </a:solidFill>
          <a:latin typeface="Arial Narrow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F499E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aenvironment.org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6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aenvironment.org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tmp"/><Relationship Id="rId4" Type="http://schemas.openxmlformats.org/officeDocument/2006/relationships/image" Target="../media/image36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3866" y="1498845"/>
            <a:ext cx="7522392" cy="2677648"/>
          </a:xfrm>
        </p:spPr>
        <p:txBody>
          <a:bodyPr>
            <a:noAutofit/>
          </a:bodyPr>
          <a:lstStyle/>
          <a:p>
            <a:r>
              <a:rPr lang="en-US" sz="4800" b="1" dirty="0">
                <a:latin typeface="Arial Narrow" panose="020B0606020202030204" pitchFamily="34" charset="0"/>
              </a:rPr>
              <a:t>Iowa Environmental Council</a:t>
            </a:r>
            <a:br>
              <a:rPr lang="en-US" sz="4800" b="1" dirty="0">
                <a:latin typeface="Arial Narrow" panose="020B0606020202030204" pitchFamily="34" charset="0"/>
              </a:rPr>
            </a:br>
            <a:br>
              <a:rPr lang="en-US" sz="4800" b="1" dirty="0">
                <a:latin typeface="Arial Narrow" panose="020B0606020202030204" pitchFamily="34" charset="0"/>
              </a:rPr>
            </a:br>
            <a:r>
              <a:rPr lang="en-US" sz="3600" b="1" dirty="0">
                <a:latin typeface="Arial Narrow" panose="020B0606020202030204" pitchFamily="34" charset="0"/>
              </a:rPr>
              <a:t>SOIL 2018 – “Turning Our Vision for Iowa’s Water and Land into Action”</a:t>
            </a:r>
            <a:br>
              <a:rPr lang="en-US" sz="3600" b="1" dirty="0">
                <a:latin typeface="Arial Narrow" panose="020B0606020202030204" pitchFamily="34" charset="0"/>
              </a:rPr>
            </a:br>
            <a:r>
              <a:rPr lang="en-US" sz="3600" b="1" dirty="0">
                <a:latin typeface="Arial Narrow" panose="020B0606020202030204" pitchFamily="34" charset="0"/>
              </a:rPr>
              <a:t>Drake University, September 19, 2018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5" y="5029565"/>
            <a:ext cx="4149921" cy="736840"/>
          </a:xfrm>
        </p:spPr>
        <p:txBody>
          <a:bodyPr>
            <a:noAutofit/>
          </a:bodyPr>
          <a:lstStyle/>
          <a:p>
            <a:r>
              <a:rPr lang="en-US" sz="1600" dirty="0">
                <a:latin typeface="Arial Narrow" panose="020B0606020202030204" pitchFamily="34" charset="0"/>
              </a:rPr>
              <a:t>Our Mission: A safe, healthy environment and sustainable future for Iowa                  </a:t>
            </a:r>
            <a:r>
              <a:rPr lang="en-US" sz="1600" dirty="0">
                <a:latin typeface="Arial Narrow" panose="020B0606020202030204" pitchFamily="34" charset="0"/>
                <a:hlinkClick r:id="rId3"/>
              </a:rPr>
              <a:t>http://www.iaenvironment.org/</a:t>
            </a:r>
            <a:r>
              <a:rPr lang="en-US" sz="1600" dirty="0">
                <a:latin typeface="Arial Narrow" panose="020B0606020202030204" pitchFamily="34" charset="0"/>
              </a:rPr>
              <a:t>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5223" y="4913320"/>
            <a:ext cx="2523385" cy="90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226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577" y="829977"/>
            <a:ext cx="7286655" cy="706964"/>
          </a:xfrm>
        </p:spPr>
        <p:txBody>
          <a:bodyPr/>
          <a:lstStyle/>
          <a:p>
            <a:r>
              <a:rPr lang="en-US" sz="4000" b="1" dirty="0">
                <a:latin typeface="Arial Narrow" panose="020B0606020202030204" pitchFamily="34" charset="0"/>
              </a:rPr>
              <a:t>Bacteria: Threat to Waterways, Rural Economies</a:t>
            </a:r>
            <a:endParaRPr lang="en-US" sz="4400" b="1" dirty="0">
              <a:latin typeface="Arial Narrow" panose="020B0606020202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867" y="2336126"/>
            <a:ext cx="6518365" cy="4326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9533" y="3895724"/>
            <a:ext cx="536787" cy="62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95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4984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804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019" y="725472"/>
            <a:ext cx="7298071" cy="985761"/>
          </a:xfrm>
        </p:spPr>
        <p:txBody>
          <a:bodyPr/>
          <a:lstStyle/>
          <a:p>
            <a:r>
              <a:rPr lang="en-US" sz="4000" b="1" dirty="0">
                <a:latin typeface="Arial Narrow" panose="020B0606020202030204" pitchFamily="34" charset="0"/>
              </a:rPr>
              <a:t>Bold Vision #1: Water that Makes You Go ‘</a:t>
            </a:r>
            <a:r>
              <a:rPr lang="en-US" sz="4000" b="1" dirty="0" err="1">
                <a:latin typeface="Arial Narrow" panose="020B0606020202030204" pitchFamily="34" charset="0"/>
              </a:rPr>
              <a:t>Ahhh</a:t>
            </a:r>
            <a:r>
              <a:rPr lang="en-US" sz="4000" b="1" dirty="0">
                <a:latin typeface="Arial Narrow" panose="020B0606020202030204" pitchFamily="34" charset="0"/>
              </a:rPr>
              <a:t>’ Not ‘</a:t>
            </a:r>
            <a:r>
              <a:rPr lang="en-US" sz="4000" b="1" dirty="0" err="1">
                <a:latin typeface="Arial Narrow" panose="020B0606020202030204" pitchFamily="34" charset="0"/>
              </a:rPr>
              <a:t>Ewwwww</a:t>
            </a:r>
            <a:r>
              <a:rPr lang="en-US" sz="4000" b="1" dirty="0">
                <a:latin typeface="Arial Narrow" panose="020B0606020202030204" pitchFamily="34" charset="0"/>
              </a:rPr>
              <a:t>”</a:t>
            </a: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9" y="2459762"/>
            <a:ext cx="6453053" cy="4028409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57036">
            <a:off x="4833258" y="3911995"/>
            <a:ext cx="3755350" cy="213204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95668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663" y="720915"/>
            <a:ext cx="8660673" cy="1331138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Strengthen environmental laws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91975" y="5993626"/>
            <a:ext cx="30068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/>
              </a:rPr>
              <a:t>Hardin County, Iowa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8145" y="2052053"/>
            <a:ext cx="737541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 Narrow" panose="020B0606020202030204" pitchFamily="34" charset="0"/>
              </a:rPr>
              <a:t>Other states have laws in place: Minnesota’s buffer law, Vermont’s 2015 Clean Water 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 Narrow" panose="020B0606020202030204" pitchFamily="34" charset="0"/>
              </a:rPr>
              <a:t>Water quality management plans gain protection from additional requirements/regulations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 Narrow" panose="020B0606020202030204" pitchFamily="34" charset="0"/>
              </a:rPr>
              <a:t>Suspend expansion and/or construction of new confined animal feeding operations until appropriate oversight</a:t>
            </a:r>
          </a:p>
        </p:txBody>
      </p:sp>
    </p:spTree>
    <p:extLst>
      <p:ext uri="{BB962C8B-B14F-4D97-AF65-F5344CB8AC3E}">
        <p14:creationId xmlns:p14="http://schemas.microsoft.com/office/powerpoint/2010/main" val="1768193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75" y="0"/>
            <a:ext cx="8817048" cy="67534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21073819">
            <a:off x="2599509" y="3331029"/>
            <a:ext cx="6021977" cy="2024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 rot="21046330">
            <a:off x="2795642" y="3452456"/>
            <a:ext cx="5185573" cy="181588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Considerations before drainage work is done; a drainage manual; recommendations for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more legal clarity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2684" y="5803001"/>
            <a:ext cx="2017951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482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5048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43600" y="2233749"/>
            <a:ext cx="3056709" cy="462425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37514" y="2978331"/>
            <a:ext cx="24623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“The action is the first step by the administration of Gov. Scott Walker to toughen regulatory powers to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control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pollution tied to agricultural practices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. . . “</a:t>
            </a:r>
          </a:p>
        </p:txBody>
      </p:sp>
      <p:sp>
        <p:nvSpPr>
          <p:cNvPr id="2" name="Rectangle 1"/>
          <p:cNvSpPr/>
          <p:nvPr/>
        </p:nvSpPr>
        <p:spPr>
          <a:xfrm>
            <a:off x="672737" y="4409492"/>
            <a:ext cx="4598126" cy="2129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2960" y="4545874"/>
            <a:ext cx="39972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</a:rPr>
              <a:t>Special protections for vulnerable landscapes.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</a:rPr>
              <a:t>Balancing multiple benefits on the landscape</a:t>
            </a:r>
          </a:p>
          <a:p>
            <a:endParaRPr lang="en-US" sz="2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72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7136">
            <a:off x="264587" y="180354"/>
            <a:ext cx="5689215" cy="669258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152605" y="352698"/>
            <a:ext cx="275626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“A system of voluntary and mandatory mitigation practices in vulnerable areas and in locations that have high nitrate level in public water supplies.”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“We literally have a moral obligation.”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MN Agriculture Commissioner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1101" y="5731079"/>
            <a:ext cx="2017951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13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272" y="869165"/>
            <a:ext cx="7285008" cy="706964"/>
          </a:xfrm>
        </p:spPr>
        <p:txBody>
          <a:bodyPr/>
          <a:lstStyle/>
          <a:p>
            <a:r>
              <a:rPr lang="en-US" sz="3600" b="1" dirty="0">
                <a:latin typeface="Arial Narrow" panose="020B0606020202030204" pitchFamily="34" charset="0"/>
              </a:rPr>
              <a:t>Bold Vision #2: </a:t>
            </a:r>
            <a:br>
              <a:rPr lang="en-US" sz="3600" b="1" dirty="0">
                <a:latin typeface="Arial Narrow" panose="020B0606020202030204" pitchFamily="34" charset="0"/>
              </a:rPr>
            </a:br>
            <a:r>
              <a:rPr lang="en-US" sz="3600" b="1" dirty="0">
                <a:latin typeface="Arial Narrow" panose="020B0606020202030204" pitchFamily="34" charset="0"/>
              </a:rPr>
              <a:t>Happier Pigs, Cows, and People.</a:t>
            </a:r>
          </a:p>
        </p:txBody>
      </p:sp>
      <p:pic>
        <p:nvPicPr>
          <p:cNvPr id="3074" name="Picture 2" descr="Image result for happy c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436" y="2404234"/>
            <a:ext cx="6152250" cy="325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0887" y="5784491"/>
            <a:ext cx="81773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Arial Narrow" panose="020B0606020202030204" pitchFamily="34" charset="0"/>
              </a:rPr>
              <a:t>Land Use Management for Multiple Benefit</a:t>
            </a:r>
            <a:endParaRPr lang="en-US" sz="32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301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7" t="4628" r="1006" b="468"/>
          <a:stretch/>
        </p:blipFill>
        <p:spPr>
          <a:xfrm>
            <a:off x="613954" y="2291049"/>
            <a:ext cx="5069500" cy="4156989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/>
        </p:nvSpPr>
        <p:spPr bwMode="auto">
          <a:xfrm>
            <a:off x="5443570" y="6366552"/>
            <a:ext cx="388619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85000"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chemeClr val="tx1"/>
                </a:solidFill>
                <a:latin typeface="Arial Narrow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F499E"/>
                </a:solidFill>
                <a:latin typeface="Arial Narrow" panose="020B0606020202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F499E"/>
                </a:solidFill>
                <a:latin typeface="Arial Narrow" panose="020B0606020202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F499E"/>
                </a:solidFill>
                <a:latin typeface="Arial Narrow" panose="020B0606020202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F499E"/>
                </a:solidFill>
                <a:latin typeface="Arial Narrow" panose="020B0606020202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F499E"/>
                </a:solidFill>
                <a:latin typeface="Arial Narrow" panose="020B0606020202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F499E"/>
                </a:solidFill>
                <a:latin typeface="Arial Narrow" panose="020B0606020202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F499E"/>
                </a:solidFill>
                <a:latin typeface="Arial Narrow" panose="020B0606020202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F499E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Iowa stream nitrate and the Gulf of Mexico, April 2018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Christopher Jones, Jacob Nielsen, Keith Schilling, Larry Weber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71733" y="2674233"/>
            <a:ext cx="43771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400" b="1" dirty="0">
                <a:latin typeface="Arial Narrow" panose="020B0606020202030204" pitchFamily="34" charset="0"/>
              </a:rPr>
              <a:t>Solve Iowa, We Solve the Gulf. </a:t>
            </a:r>
          </a:p>
          <a:p>
            <a:pPr algn="ctr" defTabSz="914400"/>
            <a:r>
              <a:rPr lang="en-US" sz="2400" b="1" dirty="0">
                <a:latin typeface="Arial Narrow" panose="020B0606020202030204" pitchFamily="34" charset="0"/>
              </a:rPr>
              <a:t>(Oh and, by the way, </a:t>
            </a:r>
          </a:p>
          <a:p>
            <a:pPr algn="ctr" defTabSz="914400"/>
            <a:r>
              <a:rPr lang="en-US" sz="2400" b="1" dirty="0">
                <a:latin typeface="Arial Narrow" panose="020B0606020202030204" pitchFamily="34" charset="0"/>
              </a:rPr>
              <a:t>Iowa Waters as Well)</a:t>
            </a:r>
          </a:p>
          <a:p>
            <a:pPr algn="ctr" defTabSz="914400"/>
            <a:endParaRPr lang="en-US" sz="1400" dirty="0">
              <a:latin typeface="Calibri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26279" y="3397508"/>
            <a:ext cx="4656974" cy="27029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3954" y="660787"/>
            <a:ext cx="7824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spcBef>
                <a:spcPct val="20000"/>
              </a:spcBef>
              <a:defRPr/>
            </a:pPr>
            <a:r>
              <a:rPr lang="en-US" sz="3600" b="1" dirty="0">
                <a:solidFill>
                  <a:schemeClr val="bg1"/>
                </a:solidFill>
                <a:latin typeface="Arial Narrow" pitchFamily="34" charset="0"/>
              </a:rPr>
              <a:t>“It’s not okay to sacrifice one person’s living for another’s.” </a:t>
            </a:r>
            <a:r>
              <a:rPr lang="en-US" sz="2000" b="1" dirty="0">
                <a:solidFill>
                  <a:schemeClr val="bg1"/>
                </a:solidFill>
                <a:latin typeface="Arial Narrow" pitchFamily="34" charset="0"/>
              </a:rPr>
              <a:t>Louisiana Shrimper on NPR</a:t>
            </a:r>
          </a:p>
        </p:txBody>
      </p:sp>
    </p:spTree>
    <p:extLst>
      <p:ext uri="{BB962C8B-B14F-4D97-AF65-F5344CB8AC3E}">
        <p14:creationId xmlns:p14="http://schemas.microsoft.com/office/powerpoint/2010/main" val="196501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385"/>
          <a:stretch/>
        </p:blipFill>
        <p:spPr>
          <a:xfrm>
            <a:off x="-76200" y="0"/>
            <a:ext cx="9220200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4562637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Establish a shared understanding about the definition 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of ‘stewardship’</a:t>
            </a:r>
          </a:p>
        </p:txBody>
      </p:sp>
    </p:spTree>
    <p:extLst>
      <p:ext uri="{BB962C8B-B14F-4D97-AF65-F5344CB8AC3E}">
        <p14:creationId xmlns:p14="http://schemas.microsoft.com/office/powerpoint/2010/main" val="563665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350" y="5076617"/>
            <a:ext cx="923925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Jennifer Terry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Environmental Advocacy Leader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Des Moines, Iowa</a:t>
            </a:r>
          </a:p>
        </p:txBody>
      </p:sp>
      <p:pic>
        <p:nvPicPr>
          <p:cNvPr id="30725" name="Picture 5" descr="H:\Communications\Special Printing Projects\Office of CEO\DMWW Logos\New Logo-2007\Color Logos\DMWW logo - Pantone Blue\DMWW logo-blue-Outline copy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257800"/>
            <a:ext cx="3429000" cy="120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image minnesota buffers on waterway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4291" cy="699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6297" y="5711420"/>
            <a:ext cx="2523385" cy="9053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7201" y="449610"/>
            <a:ext cx="83863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 Narrow" panose="020B0606020202030204" pitchFamily="34" charset="0"/>
              </a:rPr>
              <a:t>Iowa’s Land and Water:</a:t>
            </a:r>
          </a:p>
          <a:p>
            <a:r>
              <a:rPr lang="en-US" sz="4800" b="1" dirty="0">
                <a:solidFill>
                  <a:schemeClr val="bg1"/>
                </a:solidFill>
                <a:latin typeface="Arial Narrow" panose="020B0606020202030204" pitchFamily="34" charset="0"/>
              </a:rPr>
              <a:t>Bold Action for a Brighter Vision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7201" y="2468880"/>
            <a:ext cx="67120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Road Map for Today:</a:t>
            </a:r>
          </a:p>
          <a:p>
            <a:endParaRPr lang="en-US" sz="2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10 Years Out: Three Bold Visions for Iowa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Current Status – Land and Water Challenges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Pathways Forward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Obliterating Obstacles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Bold Actions Today</a:t>
            </a:r>
          </a:p>
          <a:p>
            <a:endParaRPr lang="en-US" sz="2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endParaRPr lang="en-US" sz="2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4032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63019">
            <a:off x="5285531" y="2316765"/>
            <a:ext cx="3409702" cy="396581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628" y="2636246"/>
            <a:ext cx="4504946" cy="3627481"/>
          </a:xfrm>
        </p:spPr>
        <p:txBody>
          <a:bodyPr>
            <a:noAutofit/>
          </a:bodyPr>
          <a:lstStyle/>
          <a:p>
            <a:pPr marL="342900" lvl="0" indent="-342900" defTabSz="457200">
              <a:lnSpc>
                <a:spcPct val="105000"/>
              </a:lnSpc>
              <a:spcBef>
                <a:spcPts val="0"/>
              </a:spcBef>
              <a:buClrTx/>
              <a:buSzTx/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 lease payments</a:t>
            </a:r>
          </a:p>
          <a:p>
            <a:pPr marL="742950" lvl="1" indent="-285750" defTabSz="457200">
              <a:lnSpc>
                <a:spcPct val="105000"/>
              </a:lnSpc>
              <a:spcBef>
                <a:spcPts val="0"/>
              </a:spcBef>
              <a:buClrTx/>
              <a:buSzTx/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$20-25M in land lease payments every year.</a:t>
            </a:r>
          </a:p>
          <a:p>
            <a:pPr marL="742950" lvl="1" indent="-285750" defTabSz="457200">
              <a:lnSpc>
                <a:spcPct val="105000"/>
              </a:lnSpc>
              <a:spcBef>
                <a:spcPts val="0"/>
              </a:spcBef>
              <a:buClrTx/>
              <a:buSzTx/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some cases payments that have allowed farmers to stay on the land. </a:t>
            </a:r>
          </a:p>
          <a:p>
            <a:pPr marL="342900" indent="-342900" defTabSz="457200">
              <a:lnSpc>
                <a:spcPct val="105000"/>
              </a:lnSpc>
              <a:spcBef>
                <a:spcPts val="0"/>
              </a:spcBef>
              <a:buClrTx/>
              <a:buSzTx/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Local tax revenues support schools, hospitals, roads and other infrastructure </a:t>
            </a:r>
          </a:p>
          <a:p>
            <a:pPr marL="342900" indent="-342900" defTabSz="457200">
              <a:lnSpc>
                <a:spcPct val="105000"/>
              </a:lnSpc>
              <a:spcBef>
                <a:spcPts val="0"/>
              </a:spcBef>
              <a:buClrTx/>
              <a:buSzTx/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Protect Iowans from the health, </a:t>
            </a:r>
            <a:r>
              <a:rPr lang="en-US" sz="2000" dirty="0" err="1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enviromental</a:t>
            </a:r>
            <a:r>
              <a:rPr lang="en-US" sz="2000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impacts of coal</a:t>
            </a:r>
            <a:br>
              <a:rPr lang="en-US" sz="1800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800" dirty="0">
              <a:latin typeface="Arial Narrow" panose="020B0606020202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8020" y="679268"/>
            <a:ext cx="68669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Ensure a Healthy Climate for the Future – Support Clean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Energy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1847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272" y="856103"/>
            <a:ext cx="7285008" cy="706964"/>
          </a:xfrm>
        </p:spPr>
        <p:txBody>
          <a:bodyPr/>
          <a:lstStyle/>
          <a:p>
            <a:r>
              <a:rPr lang="en-US" sz="3600" b="1" dirty="0">
                <a:latin typeface="Arial Narrow" panose="020B0606020202030204" pitchFamily="34" charset="0"/>
              </a:rPr>
              <a:t>Bold Vision #3: </a:t>
            </a:r>
            <a:br>
              <a:rPr lang="en-US" sz="3600" b="1" dirty="0">
                <a:latin typeface="Arial Narrow" panose="020B0606020202030204" pitchFamily="34" charset="0"/>
              </a:rPr>
            </a:br>
            <a:r>
              <a:rPr lang="en-US" sz="3600" b="1" dirty="0">
                <a:latin typeface="Arial Narrow" panose="020B0606020202030204" pitchFamily="34" charset="0"/>
              </a:rPr>
              <a:t>Collective Strategic Thinking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209" y="2431243"/>
            <a:ext cx="5241174" cy="376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9252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54" y="764661"/>
            <a:ext cx="7298071" cy="985761"/>
          </a:xfrm>
        </p:spPr>
        <p:txBody>
          <a:bodyPr/>
          <a:lstStyle/>
          <a:p>
            <a:r>
              <a:rPr lang="en-US" sz="4400" b="1" dirty="0">
                <a:latin typeface="Arial Narrow" panose="020B0606020202030204" pitchFamily="34" charset="0"/>
              </a:rPr>
              <a:t>We All Live in a Watershed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5759" y="2538932"/>
            <a:ext cx="78683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Farmers are not villains and urban dwellers are not out to get them.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Change funding mechanisms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Arial Narrow" panose="020B0606020202030204" pitchFamily="34" charset="0"/>
              </a:rPr>
              <a:t>“Large scale planning project” -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how law and policy are constructed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  <a:latin typeface="Arial Narrow" panose="020B0606020202030204" pitchFamily="34" charset="0"/>
              </a:rPr>
              <a:t>Change the actors – invite/seek out diversity</a:t>
            </a:r>
          </a:p>
        </p:txBody>
      </p:sp>
    </p:spTree>
    <p:extLst>
      <p:ext uri="{BB962C8B-B14F-4D97-AF65-F5344CB8AC3E}">
        <p14:creationId xmlns:p14="http://schemas.microsoft.com/office/powerpoint/2010/main" val="22864644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32" y="699346"/>
            <a:ext cx="7585455" cy="985761"/>
          </a:xfrm>
        </p:spPr>
        <p:txBody>
          <a:bodyPr/>
          <a:lstStyle/>
          <a:p>
            <a:r>
              <a:rPr lang="en-US" sz="3600" b="1" dirty="0">
                <a:latin typeface="Arial Narrow" panose="020B0606020202030204" pitchFamily="34" charset="0"/>
              </a:rPr>
              <a:t>Example: Amplify Women’s Voices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33076" y="2569089"/>
            <a:ext cx="24819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Women for Water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 Narrow" panose="020B0606020202030204" pitchFamily="34" charset="0"/>
              </a:rPr>
              <a:t>Emphasizes s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hared experiences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Diversity of thought and demographics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 Narrow" panose="020B0606020202030204" pitchFamily="34" charset="0"/>
              </a:rPr>
              <a:t>Recruit, hire, and elect women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458" y="4879540"/>
            <a:ext cx="3695178" cy="19784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3305">
            <a:off x="511744" y="2522161"/>
            <a:ext cx="4974355" cy="3730766"/>
          </a:xfrm>
          <a:prstGeom prst="rect">
            <a:avLst/>
          </a:prstGeom>
          <a:ln w="57150">
            <a:noFill/>
          </a:ln>
        </p:spPr>
      </p:pic>
    </p:spTree>
    <p:extLst>
      <p:ext uri="{BB962C8B-B14F-4D97-AF65-F5344CB8AC3E}">
        <p14:creationId xmlns:p14="http://schemas.microsoft.com/office/powerpoint/2010/main" val="37632852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841" y="2115942"/>
            <a:ext cx="3263267" cy="2283824"/>
          </a:xfrm>
        </p:spPr>
        <p:txBody>
          <a:bodyPr/>
          <a:lstStyle/>
          <a:p>
            <a:pPr algn="ctr"/>
            <a:r>
              <a:rPr lang="en-US" sz="4800" b="1" dirty="0">
                <a:latin typeface="Arial Narrow" panose="020B0606020202030204" pitchFamily="34" charset="0"/>
              </a:rPr>
              <a:t>Obstacles to Achieving the Visions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55325" y="925617"/>
            <a:ext cx="3579223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Lax environmental laws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Starving the regulators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EPC fails to support appropriate regulation and enforcement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Failure for legislature to allow meaningful local controls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 Narrow" panose="020B0606020202030204" pitchFamily="34" charset="0"/>
              </a:rPr>
              <a:t>Local and regional opposition to clean energy and energy efficiency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Lack of price and market supports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6904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967" y="2207382"/>
            <a:ext cx="3263267" cy="2283824"/>
          </a:xfrm>
        </p:spPr>
        <p:txBody>
          <a:bodyPr/>
          <a:lstStyle/>
          <a:p>
            <a:pPr algn="ctr"/>
            <a:r>
              <a:rPr lang="en-US" sz="4800" b="1" dirty="0">
                <a:latin typeface="Arial Narrow" panose="020B0606020202030204" pitchFamily="34" charset="0"/>
              </a:rPr>
              <a:t>Obstacles to Achieving the Visions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24697" y="903251"/>
            <a:ext cx="3788229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rial Narrow" panose="020B0606020202030204" pitchFamily="34" charset="0"/>
              </a:rPr>
              <a:t>Resistance from IDNR leadership to enforce Clean Water Act – Numeric Nutrient Criteria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rial Narrow" panose="020B0606020202030204" pitchFamily="34" charset="0"/>
              </a:rPr>
              <a:t>EPC fails to support Numeric Nutrient Criteria</a:t>
            </a:r>
            <a:endParaRPr lang="en-US" sz="2200" u="sng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rial Narrow" panose="020B0606020202030204" pitchFamily="34" charset="0"/>
              </a:rPr>
              <a:t>Failure to balance rights with commodity production resulting in over-</a:t>
            </a:r>
            <a:r>
              <a:rPr lang="en-US" sz="2200" dirty="0" err="1">
                <a:latin typeface="Arial Narrow" panose="020B0606020202030204" pitchFamily="34" charset="0"/>
              </a:rPr>
              <a:t>nutrification</a:t>
            </a:r>
            <a:r>
              <a:rPr lang="en-US" sz="2200" dirty="0">
                <a:latin typeface="Arial Narrow" panose="020B0606020202030204" pitchFamily="34" charset="0"/>
              </a:rPr>
              <a:t> of waters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rial Narrow" panose="020B0606020202030204" pitchFamily="34" charset="0"/>
              </a:rPr>
              <a:t>Voluntary/optional policy for 23 million acres of crop production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rial Narrow" panose="020B0606020202030204" pitchFamily="34" charset="0"/>
              </a:rPr>
              <a:t>Doesn’t address that lion’s share of nutrient pollution comes from farm ground (92% of nitrogen)</a:t>
            </a:r>
          </a:p>
          <a:p>
            <a:endParaRPr 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5919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841" y="2115942"/>
            <a:ext cx="3263267" cy="2283824"/>
          </a:xfrm>
        </p:spPr>
        <p:txBody>
          <a:bodyPr/>
          <a:lstStyle/>
          <a:p>
            <a:pPr algn="ctr"/>
            <a:r>
              <a:rPr lang="en-US" sz="4800" b="1" dirty="0">
                <a:latin typeface="Arial Narrow" panose="020B0606020202030204" pitchFamily="34" charset="0"/>
              </a:rPr>
              <a:t>Taking Action to Achieve the Visions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91622" y="1125315"/>
            <a:ext cx="3722915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Arial Narrow" panose="020B0606020202030204" pitchFamily="34" charset="0"/>
              </a:rPr>
              <a:t>S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upport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 state and federal policy that supports happy animals AND happy people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Farm Bill – move from production-based to regenerative-based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Overhaul Concentrated Animal Feeding Operation regulations and aggressively enforce compliance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Arial Narrow" panose="020B0606020202030204" pitchFamily="34" charset="0"/>
              </a:rPr>
              <a:t>F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und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 DNR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to oversee and enforce permits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Fund and promote private well testing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0296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841" y="2115942"/>
            <a:ext cx="3263267" cy="2283824"/>
          </a:xfrm>
        </p:spPr>
        <p:txBody>
          <a:bodyPr/>
          <a:lstStyle/>
          <a:p>
            <a:pPr algn="ctr"/>
            <a:r>
              <a:rPr lang="en-US" sz="4800" b="1" dirty="0">
                <a:latin typeface="Arial Narrow" panose="020B0606020202030204" pitchFamily="34" charset="0"/>
              </a:rPr>
              <a:t>Taking Action to Achieve the Visions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49212" y="1178107"/>
            <a:ext cx="3670663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Fulfill legal responsibility by establishing and enforcing Numeric Nutrient Criteria in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lakes.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Ramp up funding for targeted source water protection efforts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Arial Narrow" panose="020B0606020202030204" pitchFamily="34" charset="0"/>
              </a:rPr>
              <a:t>Implement Basic Standards of Care on agricultural ground.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Balance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equity</a:t>
            </a:r>
            <a:r>
              <a:rPr lang="en-US" sz="2200" dirty="0">
                <a:solidFill>
                  <a:prstClr val="black"/>
                </a:solidFill>
                <a:latin typeface="Arial Narrow" panose="020B0606020202030204" pitchFamily="34" charset="0"/>
              </a:rPr>
              <a:t> and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 diversity with agricultural commodity interests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6537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81600"/>
            <a:ext cx="9144000" cy="167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</p:spPr>
      </p:pic>
      <p:sp>
        <p:nvSpPr>
          <p:cNvPr id="6" name="TextBox 5"/>
          <p:cNvSpPr txBox="1"/>
          <p:nvPr/>
        </p:nvSpPr>
        <p:spPr>
          <a:xfrm>
            <a:off x="248194" y="4349931"/>
            <a:ext cx="8530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880" y="3752870"/>
            <a:ext cx="877824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 Narrow" panose="020B0606020202030204" pitchFamily="34" charset="0"/>
              </a:rPr>
              <a:t>Don’t mess up other people’s stuff.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  <a:latin typeface="Arial Narrow" panose="020B0606020202030204" pitchFamily="34" charset="0"/>
              </a:rPr>
              <a:t>Leave some cookies for the other kids.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  <a:latin typeface="Arial Narrow" panose="020B0606020202030204" pitchFamily="34" charset="0"/>
              </a:rPr>
              <a:t>Help the neighbor next to you.</a:t>
            </a:r>
          </a:p>
          <a:p>
            <a:pPr algn="ctr"/>
            <a:endParaRPr lang="en-US" sz="4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gray">
          <a:xfrm>
            <a:off x="660690" y="1415619"/>
            <a:ext cx="7822619" cy="11981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5400" b="1" dirty="0">
                <a:latin typeface="Arial Narrow" panose="020B0606020202030204" pitchFamily="34" charset="0"/>
              </a:rPr>
              <a:t>Bold Visions for a </a:t>
            </a:r>
          </a:p>
          <a:p>
            <a:pPr algn="ctr"/>
            <a:r>
              <a:rPr lang="en-US" sz="5400" b="1" dirty="0">
                <a:latin typeface="Arial Narrow" panose="020B0606020202030204" pitchFamily="34" charset="0"/>
              </a:rPr>
              <a:t>Brighter Future:</a:t>
            </a:r>
          </a:p>
          <a:p>
            <a:pPr algn="ctr"/>
            <a:r>
              <a:rPr lang="en-US" sz="5400" b="1" dirty="0">
                <a:latin typeface="Arial Narrow" panose="020B0606020202030204" pitchFamily="34" charset="0"/>
              </a:rPr>
              <a:t>Kindergarten Rules Apply </a:t>
            </a:r>
          </a:p>
        </p:txBody>
      </p:sp>
    </p:spTree>
    <p:extLst>
      <p:ext uri="{BB962C8B-B14F-4D97-AF65-F5344CB8AC3E}">
        <p14:creationId xmlns:p14="http://schemas.microsoft.com/office/powerpoint/2010/main" val="32290127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711" y="816913"/>
            <a:ext cx="7298071" cy="998823"/>
          </a:xfrm>
        </p:spPr>
        <p:txBody>
          <a:bodyPr/>
          <a:lstStyle/>
          <a:p>
            <a:r>
              <a:rPr lang="en-US" sz="4000" b="1" dirty="0">
                <a:latin typeface="Arial Narrow" panose="020B0606020202030204" pitchFamily="34" charset="0"/>
              </a:rPr>
              <a:t>Thank you for inviting us to share our message!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081" y="1977426"/>
            <a:ext cx="3888665" cy="422410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400" dirty="0"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endParaRPr lang="en-US" sz="1400" dirty="0">
              <a:latin typeface="Arial Narrow" panose="020B060602020203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dirty="0">
                <a:latin typeface="Arial Narrow" panose="020B0606020202030204" pitchFamily="34" charset="0"/>
              </a:rPr>
              <a:t>505 5</a:t>
            </a:r>
            <a:r>
              <a:rPr lang="en-US" sz="2800" baseline="30000" dirty="0">
                <a:latin typeface="Arial Narrow" panose="020B0606020202030204" pitchFamily="34" charset="0"/>
              </a:rPr>
              <a:t>th</a:t>
            </a:r>
            <a:r>
              <a:rPr lang="en-US" sz="2800" dirty="0">
                <a:latin typeface="Arial Narrow" panose="020B0606020202030204" pitchFamily="34" charset="0"/>
              </a:rPr>
              <a:t> Avenue, Suite 850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dirty="0">
                <a:latin typeface="Arial Narrow" panose="020B0606020202030204" pitchFamily="34" charset="0"/>
              </a:rPr>
              <a:t>Des Moines, IA 50309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dirty="0">
                <a:latin typeface="Arial Narrow" panose="020B0606020202030204" pitchFamily="34" charset="0"/>
              </a:rPr>
              <a:t>515-244-1194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dirty="0">
                <a:latin typeface="Arial Narrow" panose="020B0606020202030204" pitchFamily="34" charset="0"/>
              </a:rPr>
              <a:t>Jennifer Terry, terry@iaenvironment.org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dirty="0">
                <a:latin typeface="Arial Narrow" panose="020B0606020202030204" pitchFamily="34" charset="0"/>
                <a:hlinkClick r:id="rId3"/>
              </a:rPr>
              <a:t>www.iaenvironment.org</a:t>
            </a:r>
            <a:endParaRPr lang="en-US" sz="2800" dirty="0">
              <a:latin typeface="Arial Narrow" panose="020B060602020203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000" dirty="0">
              <a:latin typeface="Arial Narrow" panose="020B060602020203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2000" dirty="0">
                <a:latin typeface="Arial Narrow" panose="020B0606020202030204" pitchFamily="34" charset="0"/>
              </a:rPr>
              <a:t>Facebook.com/</a:t>
            </a:r>
            <a:r>
              <a:rPr lang="en-US" sz="2000" dirty="0" err="1">
                <a:latin typeface="Arial Narrow" panose="020B0606020202030204" pitchFamily="34" charset="0"/>
              </a:rPr>
              <a:t>IAEnvironmentalCouncil@Iowa_Env</a:t>
            </a:r>
            <a:endParaRPr lang="en-US" sz="2800" dirty="0">
              <a:latin typeface="Arial Narrow" panose="020B0606020202030204" pitchFamily="34" charset="0"/>
            </a:endParaRP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572" y="1523540"/>
            <a:ext cx="3809309" cy="4835603"/>
          </a:xfrm>
          <a:prstGeom prst="rect">
            <a:avLst/>
          </a:prstGeom>
          <a:ln w="3175">
            <a:noFill/>
          </a:ln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0854">
            <a:off x="5926745" y="2830518"/>
            <a:ext cx="2740718" cy="353615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14065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084" y="846110"/>
            <a:ext cx="6571060" cy="706964"/>
          </a:xfrm>
        </p:spPr>
        <p:txBody>
          <a:bodyPr/>
          <a:lstStyle/>
          <a:p>
            <a:r>
              <a:rPr lang="en-US" sz="4800" b="1" dirty="0">
                <a:latin typeface="Arial Narrow" panose="020B0606020202030204" pitchFamily="34" charset="0"/>
              </a:rPr>
              <a:t>IEC In Its 23rd Year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216" y="4328269"/>
            <a:ext cx="4773782" cy="2354021"/>
          </a:xfrm>
          <a:prstGeom prst="rect">
            <a:avLst/>
          </a:prstGeom>
        </p:spPr>
      </p:pic>
      <p:pic>
        <p:nvPicPr>
          <p:cNvPr id="3074" name="Picture 2" descr="Image result for images wind ener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357" y="1896892"/>
            <a:ext cx="3529641" cy="2348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892" y="2283984"/>
            <a:ext cx="3455605" cy="3004269"/>
          </a:xfrm>
        </p:spPr>
        <p:txBody>
          <a:bodyPr>
            <a:noAutofit/>
          </a:bodyPr>
          <a:lstStyle/>
          <a:p>
            <a:r>
              <a:rPr lang="en-US" sz="1800" dirty="0">
                <a:latin typeface="Arial Narrow" panose="020B0606020202030204" pitchFamily="34" charset="0"/>
              </a:rPr>
              <a:t>Non-partisan alliance of 70+ diverse organizations and businesses.</a:t>
            </a:r>
          </a:p>
          <a:p>
            <a:r>
              <a:rPr lang="en-US" sz="1800" dirty="0">
                <a:latin typeface="Arial Narrow" panose="020B0606020202030204" pitchFamily="34" charset="0"/>
              </a:rPr>
              <a:t>Hundreds of individual members.</a:t>
            </a:r>
          </a:p>
          <a:p>
            <a:r>
              <a:rPr lang="en-US" sz="1800" dirty="0">
                <a:latin typeface="Arial Narrow" panose="020B0606020202030204" pitchFamily="34" charset="0"/>
              </a:rPr>
              <a:t>501(c)(3) non-profit, nongovernmental organization.</a:t>
            </a:r>
          </a:p>
          <a:p>
            <a:r>
              <a:rPr lang="en-US" sz="1800" dirty="0">
                <a:latin typeface="Arial Narrow" panose="020B0606020202030204" pitchFamily="34" charset="0"/>
              </a:rPr>
              <a:t>Members of regional and national coalitions for water, land and clean energy issues. </a:t>
            </a:r>
          </a:p>
          <a:p>
            <a:r>
              <a:rPr lang="en-US" sz="1800" dirty="0">
                <a:latin typeface="Arial Narrow" panose="020B0606020202030204" pitchFamily="34" charset="0"/>
              </a:rPr>
              <a:t>Shared goals and an amplified voice for Iowa’s environmental organizations.</a:t>
            </a:r>
          </a:p>
          <a:p>
            <a:endParaRPr lang="en-US" sz="1600" dirty="0">
              <a:latin typeface="Arial Narrow" panose="020B0606020202030204" pitchFamily="34" charset="0"/>
            </a:endParaRPr>
          </a:p>
          <a:p>
            <a:endParaRPr lang="en-US" sz="1600" dirty="0">
              <a:latin typeface="Arial Narrow" panose="020B0606020202030204" pitchFamily="34" charset="0"/>
            </a:endParaRPr>
          </a:p>
          <a:p>
            <a:endParaRPr lang="en-US" sz="1600" dirty="0">
              <a:latin typeface="Arial Narrow" panose="020B0606020202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2423" y="5288253"/>
            <a:ext cx="2411378" cy="86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75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221" y="1111490"/>
            <a:ext cx="3263267" cy="2283824"/>
          </a:xfrm>
        </p:spPr>
        <p:txBody>
          <a:bodyPr/>
          <a:lstStyle/>
          <a:p>
            <a:r>
              <a:rPr lang="en-US" sz="4400" b="1" dirty="0">
                <a:latin typeface="Arial Narrow" panose="020B0606020202030204" pitchFamily="34" charset="0"/>
              </a:rPr>
              <a:t>IEC’s VISION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60" y="521063"/>
            <a:ext cx="3675016" cy="49000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6532">
            <a:off x="3597511" y="3233068"/>
            <a:ext cx="2117975" cy="282396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63567" y="3027678"/>
            <a:ext cx="28607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Hardin County</a:t>
            </a:r>
          </a:p>
          <a:p>
            <a:r>
              <a:rPr lang="en-US" sz="2400">
                <a:solidFill>
                  <a:schemeClr val="bg1"/>
                </a:solidFill>
                <a:latin typeface="Arial Narrow" panose="020B0606020202030204" pitchFamily="34" charset="0"/>
              </a:rPr>
              <a:t>Page </a:t>
            </a: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County</a:t>
            </a:r>
          </a:p>
          <a:p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Jasper County </a:t>
            </a:r>
          </a:p>
          <a:p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Fayette County</a:t>
            </a:r>
          </a:p>
          <a:p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Howard County</a:t>
            </a:r>
          </a:p>
          <a:p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Polk County</a:t>
            </a:r>
          </a:p>
        </p:txBody>
      </p:sp>
    </p:spTree>
    <p:extLst>
      <p:ext uri="{BB962C8B-B14F-4D97-AF65-F5344CB8AC3E}">
        <p14:creationId xmlns:p14="http://schemas.microsoft.com/office/powerpoint/2010/main" val="213070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254113"/>
            <a:ext cx="9701108" cy="7112113"/>
          </a:xfrm>
          <a:prstGeom prst="rect">
            <a:avLst/>
          </a:prstGeom>
          <a:ln w="57150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3989" y="3779021"/>
            <a:ext cx="7653130" cy="1057235"/>
          </a:xfrm>
        </p:spPr>
        <p:txBody>
          <a:bodyPr/>
          <a:lstStyle/>
          <a:p>
            <a:pPr algn="ctr"/>
            <a:r>
              <a:rPr lang="en-US" sz="4400" b="1" dirty="0">
                <a:latin typeface="Arial Narrow" panose="020B0606020202030204" pitchFamily="34" charset="0"/>
              </a:rPr>
              <a:t>Our Lakes are Sick. We Need to Set Goals to </a:t>
            </a:r>
            <a:r>
              <a:rPr lang="en-US" sz="4800" b="1" dirty="0">
                <a:latin typeface="Arial Narrow" panose="020B0606020202030204" pitchFamily="34" charset="0"/>
              </a:rPr>
              <a:t>Make</a:t>
            </a:r>
            <a:r>
              <a:rPr lang="en-US" sz="4400" b="1" dirty="0">
                <a:latin typeface="Arial Narrow" panose="020B0606020202030204" pitchFamily="34" charset="0"/>
              </a:rPr>
              <a:t> Them Well. </a:t>
            </a:r>
          </a:p>
        </p:txBody>
      </p:sp>
    </p:spTree>
    <p:extLst>
      <p:ext uri="{BB962C8B-B14F-4D97-AF65-F5344CB8AC3E}">
        <p14:creationId xmlns:p14="http://schemas.microsoft.com/office/powerpoint/2010/main" val="383253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114" y="2164078"/>
            <a:ext cx="3263267" cy="2283824"/>
          </a:xfrm>
        </p:spPr>
        <p:txBody>
          <a:bodyPr/>
          <a:lstStyle/>
          <a:p>
            <a:r>
              <a:rPr lang="en-US" sz="4000" b="1" dirty="0">
                <a:latin typeface="Arial Narrow" panose="020B0606020202030204" pitchFamily="34" charset="0"/>
              </a:rPr>
              <a:t>Our Lakes are Sick. We Need to Set Goals to Make Them Well.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109037" y="1387464"/>
            <a:ext cx="3634129" cy="478786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 Narrow" panose="020B0606020202030204" pitchFamily="34" charset="0"/>
              </a:rPr>
              <a:t>Nitrogen and phosphorus cause plants to bloom and grow. Algae, too.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 Narrow" panose="020B0606020202030204" pitchFamily="34" charset="0"/>
              </a:rPr>
              <a:t>Over-</a:t>
            </a:r>
            <a:r>
              <a:rPr lang="en-US" sz="2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nutrification</a:t>
            </a:r>
            <a:r>
              <a:rPr lang="en-US" sz="2000" dirty="0">
                <a:solidFill>
                  <a:schemeClr val="tx1"/>
                </a:solidFill>
                <a:latin typeface="Arial Narrow" panose="020B0606020202030204" pitchFamily="34" charset="0"/>
              </a:rPr>
              <a:t> threatens RECREATION and DRINKING WATER SUPPLIES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 Narrow" panose="020B0606020202030204" pitchFamily="34" charset="0"/>
              </a:rPr>
              <a:t>Toxic blue green algae can produce harmful toxins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 Narrow" panose="020B0606020202030204" pitchFamily="34" charset="0"/>
              </a:rPr>
              <a:t>These toxins found in Iowa lakes and finished drinking water </a:t>
            </a:r>
            <a:r>
              <a:rPr lang="en-US" sz="2000" b="1" dirty="0">
                <a:solidFill>
                  <a:schemeClr val="tx1"/>
                </a:solidFill>
                <a:latin typeface="Arial Narrow" panose="020B0606020202030204" pitchFamily="34" charset="0"/>
              </a:rPr>
              <a:t>at least once.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778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577" y="829977"/>
            <a:ext cx="7286655" cy="706964"/>
          </a:xfrm>
        </p:spPr>
        <p:txBody>
          <a:bodyPr/>
          <a:lstStyle/>
          <a:p>
            <a:r>
              <a:rPr lang="en-US" sz="3600" b="1" dirty="0">
                <a:latin typeface="Arial Narrow" panose="020B0606020202030204" pitchFamily="34" charset="0"/>
              </a:rPr>
              <a:t>Harmful</a:t>
            </a:r>
            <a:r>
              <a:rPr lang="en-US" sz="4000" b="1" dirty="0">
                <a:latin typeface="Arial Narrow" panose="020B0606020202030204" pitchFamily="34" charset="0"/>
              </a:rPr>
              <a:t> Algae Blooms are a Growing Problem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418012" y="2281523"/>
          <a:ext cx="8268788" cy="4462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07400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3393">
            <a:off x="1035027" y="2185608"/>
            <a:ext cx="5673578" cy="340414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Up Arrow 3"/>
          <p:cNvSpPr/>
          <p:nvPr/>
        </p:nvSpPr>
        <p:spPr>
          <a:xfrm>
            <a:off x="888275" y="4153988"/>
            <a:ext cx="1985554" cy="2364377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1352" y="5499464"/>
            <a:ext cx="5002648" cy="11670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9143" y="630699"/>
            <a:ext cx="79509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Lakes and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streams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are a source of recreation,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revenue, and drinking water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88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838" y="856102"/>
            <a:ext cx="6571060" cy="706964"/>
          </a:xfrm>
        </p:spPr>
        <p:txBody>
          <a:bodyPr/>
          <a:lstStyle/>
          <a:p>
            <a:r>
              <a:rPr lang="en-US" sz="4000" b="1" dirty="0">
                <a:latin typeface="Arial Narrow" panose="020B0606020202030204" pitchFamily="34" charset="0"/>
              </a:rPr>
              <a:t>Iowa is not complying with the Clean Water Act</a:t>
            </a:r>
          </a:p>
        </p:txBody>
      </p:sp>
      <p:pic>
        <p:nvPicPr>
          <p:cNvPr id="3" name="Picture 2" descr="Iowa board votes down standards for nutrients in lakes | Iowa news | siouxcityjournal.com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21" y="2474212"/>
            <a:ext cx="5514188" cy="257338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6633909" y="4599138"/>
            <a:ext cx="1449977" cy="19425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040429" y="3373184"/>
            <a:ext cx="2925068" cy="1890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455597" y="3513017"/>
            <a:ext cx="209473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 Narrow" panose="020B0606020202030204" pitchFamily="34" charset="0"/>
              </a:rPr>
              <a:t>Setting water quality standards is not just an interesting idea. It is </a:t>
            </a:r>
            <a:r>
              <a:rPr lang="en-US" sz="2000" u="sng" dirty="0">
                <a:latin typeface="Arial Narrow" panose="020B0606020202030204" pitchFamily="34" charset="0"/>
              </a:rPr>
              <a:t>the law </a:t>
            </a:r>
            <a:r>
              <a:rPr lang="en-US" sz="2000" dirty="0">
                <a:latin typeface="Arial Narrow" panose="020B0606020202030204" pitchFamily="34" charset="0"/>
              </a:rPr>
              <a:t>under the CWA.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9161" y="5671900"/>
            <a:ext cx="8240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 Narrow" panose="020B0606020202030204" pitchFamily="34" charset="0"/>
              </a:rPr>
              <a:t>Iowa must establish numeric goals for each lake in Iowa. </a:t>
            </a:r>
          </a:p>
        </p:txBody>
      </p:sp>
    </p:spTree>
    <p:extLst>
      <p:ext uri="{BB962C8B-B14F-4D97-AF65-F5344CB8AC3E}">
        <p14:creationId xmlns:p14="http://schemas.microsoft.com/office/powerpoint/2010/main" val="380792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3332</TotalTime>
  <Words>1693</Words>
  <Application>Microsoft Macintosh PowerPoint</Application>
  <PresentationFormat>On-screen Show (4:3)</PresentationFormat>
  <Paragraphs>204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Arial</vt:lpstr>
      <vt:lpstr>Arial Narrow</vt:lpstr>
      <vt:lpstr>Calibri</vt:lpstr>
      <vt:lpstr>Century Gothic</vt:lpstr>
      <vt:lpstr>Courier New</vt:lpstr>
      <vt:lpstr>Symbol</vt:lpstr>
      <vt:lpstr>Times New Roman</vt:lpstr>
      <vt:lpstr>Wingdings 3</vt:lpstr>
      <vt:lpstr>Ion Boardroom</vt:lpstr>
      <vt:lpstr>Custom Design</vt:lpstr>
      <vt:lpstr>Iowa Environmental Council  SOIL 2018 – “Turning Our Vision for Iowa’s Water and Land into Action” Drake University, September 19, 2018</vt:lpstr>
      <vt:lpstr>PowerPoint Presentation</vt:lpstr>
      <vt:lpstr>IEC In Its 23rd Year</vt:lpstr>
      <vt:lpstr>IEC’s VISION</vt:lpstr>
      <vt:lpstr>Our Lakes are Sick. We Need to Set Goals to Make Them Well. </vt:lpstr>
      <vt:lpstr>Our Lakes are Sick. We Need to Set Goals to Make Them Well. </vt:lpstr>
      <vt:lpstr>Harmful Algae Blooms are a Growing Problem</vt:lpstr>
      <vt:lpstr>PowerPoint Presentation</vt:lpstr>
      <vt:lpstr>Iowa is not complying with the Clean Water Act</vt:lpstr>
      <vt:lpstr>Bacteria: Threat to Waterways, Rural Economies</vt:lpstr>
      <vt:lpstr>PowerPoint Presentation</vt:lpstr>
      <vt:lpstr>Bold Vision #1: Water that Makes You Go ‘Ahhh’ Not ‘Ewwwww”</vt:lpstr>
      <vt:lpstr>Strengthen environmental laws</vt:lpstr>
      <vt:lpstr>PowerPoint Presentation</vt:lpstr>
      <vt:lpstr>PowerPoint Presentation</vt:lpstr>
      <vt:lpstr>PowerPoint Presentation</vt:lpstr>
      <vt:lpstr>Bold Vision #2:  Happier Pigs, Cows, and People.</vt:lpstr>
      <vt:lpstr>PowerPoint Presentation</vt:lpstr>
      <vt:lpstr>Establish a shared understanding about the definition  of ‘stewardship’</vt:lpstr>
      <vt:lpstr>PowerPoint Presentation</vt:lpstr>
      <vt:lpstr>Bold Vision #3:  Collective Strategic Thinking</vt:lpstr>
      <vt:lpstr>We All Live in a Watershed</vt:lpstr>
      <vt:lpstr>Example: Amplify Women’s Voices</vt:lpstr>
      <vt:lpstr>Obstacles to Achieving the Visions</vt:lpstr>
      <vt:lpstr>Obstacles to Achieving the Visions</vt:lpstr>
      <vt:lpstr>Taking Action to Achieve the Visions</vt:lpstr>
      <vt:lpstr>Taking Action to Achieve the Visions</vt:lpstr>
      <vt:lpstr>PowerPoint Presentation</vt:lpstr>
      <vt:lpstr>Thank you for inviting us to share our message!</vt:lpstr>
    </vt:vector>
  </TitlesOfParts>
  <Company>Hewlett-Packard Company</Company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Terry@iaenvironment.org</dc:creator>
  <cp:lastModifiedBy>aglaw</cp:lastModifiedBy>
  <cp:revision>276</cp:revision>
  <cp:lastPrinted>2018-09-14T17:36:40Z</cp:lastPrinted>
  <dcterms:created xsi:type="dcterms:W3CDTF">2017-09-20T18:25:00Z</dcterms:created>
  <dcterms:modified xsi:type="dcterms:W3CDTF">2018-09-17T15:43:09Z</dcterms:modified>
</cp:coreProperties>
</file>